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72" r:id="rId1"/>
  </p:sldMasterIdLst>
  <p:notesMasterIdLst>
    <p:notesMasterId r:id="rId28"/>
  </p:notesMasterIdLst>
  <p:sldIdLst>
    <p:sldId id="256" r:id="rId2"/>
    <p:sldId id="259" r:id="rId3"/>
    <p:sldId id="260" r:id="rId4"/>
    <p:sldId id="261" r:id="rId5"/>
    <p:sldId id="262" r:id="rId6"/>
    <p:sldId id="270" r:id="rId7"/>
    <p:sldId id="265" r:id="rId8"/>
    <p:sldId id="266" r:id="rId9"/>
    <p:sldId id="267" r:id="rId10"/>
    <p:sldId id="268" r:id="rId11"/>
    <p:sldId id="287" r:id="rId12"/>
    <p:sldId id="284" r:id="rId13"/>
    <p:sldId id="269" r:id="rId14"/>
    <p:sldId id="283" r:id="rId15"/>
    <p:sldId id="285" r:id="rId16"/>
    <p:sldId id="286" r:id="rId17"/>
    <p:sldId id="258" r:id="rId18"/>
    <p:sldId id="277" r:id="rId19"/>
    <p:sldId id="278" r:id="rId20"/>
    <p:sldId id="273" r:id="rId21"/>
    <p:sldId id="275" r:id="rId22"/>
    <p:sldId id="290" r:id="rId23"/>
    <p:sldId id="276" r:id="rId24"/>
    <p:sldId id="282" r:id="rId25"/>
    <p:sldId id="288" r:id="rId26"/>
    <p:sldId id="289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1162A"/>
    <a:srgbClr val="0432FF"/>
    <a:srgbClr val="415058"/>
    <a:srgbClr val="004EA2"/>
    <a:srgbClr val="F4B7B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4112"/>
    <p:restoredTop sz="86741"/>
  </p:normalViewPr>
  <p:slideViewPr>
    <p:cSldViewPr snapToGrid="0" snapToObjects="1">
      <p:cViewPr>
        <p:scale>
          <a:sx n="147" d="100"/>
          <a:sy n="147" d="100"/>
        </p:scale>
        <p:origin x="1040" y="2976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ADD28E-880F-284D-AD5D-0F7883989BA9}" type="datetimeFigureOut">
              <a:rPr kumimoji="1" lang="ja-JP" altLang="en-US" smtClean="0"/>
              <a:t>2021/8/20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4FC1BA-AE2E-6F4F-9EDE-A617E05D927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238596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4FC1BA-AE2E-6F4F-9EDE-A617E05D927D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148001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4EA2"/>
                </a:solidFill>
                <a:latin typeface="Helvetica" pitchFamily="2" charset="0"/>
                <a:ea typeface="MS PGothic" panose="020B0600070205080204" pitchFamily="34" charset="-128"/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170680"/>
            <a:ext cx="9144000" cy="1087119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latin typeface="Helvetica" pitchFamily="2" charset="0"/>
                <a:ea typeface="MS PGothic" panose="020B0600070205080204" pitchFamily="34" charset="-12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>
            <a:lvl1pPr>
              <a:defRPr sz="900">
                <a:latin typeface="Helvetica" pitchFamily="2" charset="0"/>
                <a:ea typeface="MS PGothic" panose="020B0600070205080204" pitchFamily="34" charset="-128"/>
              </a:defRPr>
            </a:lvl1pPr>
          </a:lstStyle>
          <a:p>
            <a:r>
              <a:rPr kumimoji="1" lang="en-US" altLang="ja-JP"/>
              <a:t>©︎ 2021 National Institute of Information and Communications Technology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95760" y="6492874"/>
            <a:ext cx="396240" cy="365125"/>
          </a:xfrm>
        </p:spPr>
        <p:txBody>
          <a:bodyPr/>
          <a:lstStyle>
            <a:lvl1pPr>
              <a:defRPr>
                <a:latin typeface="Helvetica" pitchFamily="2" charset="0"/>
                <a:ea typeface="MS PGothic" panose="020B0600070205080204" pitchFamily="34" charset="-128"/>
              </a:defRPr>
            </a:lvl1pPr>
          </a:lstStyle>
          <a:p>
            <a:fld id="{4EDF6148-85E7-D04E-BCE7-AA55DEF7F0BF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7" name="Line 54">
            <a:extLst>
              <a:ext uri="{FF2B5EF4-FFF2-40B4-BE49-F238E27FC236}">
                <a16:creationId xmlns:a16="http://schemas.microsoft.com/office/drawing/2014/main" id="{7DF9EDD1-4101-624E-AEA1-084E55233590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990808" y="3571019"/>
            <a:ext cx="10231965" cy="0"/>
          </a:xfrm>
          <a:prstGeom prst="line">
            <a:avLst/>
          </a:prstGeom>
          <a:noFill/>
          <a:ln w="38100" cmpd="sng">
            <a:solidFill>
              <a:srgbClr val="0081CC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ja-JP" altLang="en-US" sz="1800">
              <a:latin typeface="Helvetica" pitchFamily="2" charset="0"/>
              <a:ea typeface="MS PGothic" panose="020B0600070205080204" pitchFamily="34" charset="-128"/>
              <a:cs typeface="Meiryo" charset="-128"/>
            </a:endParaRP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5E1B7D08-C39A-F94A-9E2A-40BEEBF41D3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2621"/>
            <a:ext cx="3660273" cy="874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4569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9A1597-411E-A34F-8250-D0989C2EF43A}" type="datetime1">
              <a:rPr kumimoji="1" lang="ja-JP" altLang="en-US" smtClean="0"/>
              <a:t>2021/8/20</a:t>
            </a:fld>
            <a:endParaRPr kumimoji="1" lang="ja-JP" altLang="en-US">
              <a:latin typeface="Helvetica" pitchFamily="2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>
              <a:latin typeface="Helvetica" pitchFamily="2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F6148-85E7-D04E-BCE7-AA55DEF7F0BF}" type="slidenum">
              <a:rPr kumimoji="1" lang="ja-JP" altLang="en-US" smtClean="0"/>
              <a:pPr/>
              <a:t>‹#›</a:t>
            </a:fld>
            <a:endParaRPr kumimoji="1" lang="ja-JP" altLang="en-US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86058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54D79E-D0CE-944D-8502-48FC914BD74B}" type="datetime1">
              <a:rPr kumimoji="1" lang="ja-JP" altLang="en-US" smtClean="0"/>
              <a:t>2021/8/20</a:t>
            </a:fld>
            <a:endParaRPr kumimoji="1" lang="ja-JP" altLang="en-US">
              <a:latin typeface="Helvetica" pitchFamily="2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>
              <a:latin typeface="Helvetica" pitchFamily="2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F6148-85E7-D04E-BCE7-AA55DEF7F0BF}" type="slidenum">
              <a:rPr kumimoji="1" lang="ja-JP" altLang="en-US" smtClean="0"/>
              <a:pPr/>
              <a:t>‹#›</a:t>
            </a:fld>
            <a:endParaRPr kumimoji="1" lang="ja-JP" altLang="en-US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12129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4544" y="142352"/>
            <a:ext cx="10240056" cy="559322"/>
          </a:xfrm>
        </p:spPr>
        <p:txBody>
          <a:bodyPr>
            <a:normAutofit/>
          </a:bodyPr>
          <a:lstStyle>
            <a:lvl1pPr>
              <a:defRPr sz="3600">
                <a:solidFill>
                  <a:srgbClr val="004EA2"/>
                </a:solidFill>
                <a:latin typeface="Helvetica" pitchFamily="2" charset="0"/>
                <a:ea typeface="MS PGothic" panose="020B0600070205080204" pitchFamily="34" charset="-128"/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8673" y="1012825"/>
            <a:ext cx="10515600" cy="4351338"/>
          </a:xfrm>
        </p:spPr>
        <p:txBody>
          <a:bodyPr anchor="t"/>
          <a:lstStyle>
            <a:lvl1pPr indent="-302400" algn="l">
              <a:lnSpc>
                <a:spcPct val="100000"/>
              </a:lnSpc>
              <a:buClr>
                <a:srgbClr val="004EA2"/>
              </a:buClr>
              <a:defRPr sz="2400">
                <a:latin typeface="Helvetica" pitchFamily="2" charset="0"/>
                <a:ea typeface="MS PGothic" panose="020B0600070205080204" pitchFamily="34" charset="-128"/>
              </a:defRPr>
            </a:lvl1pPr>
            <a:lvl2pPr marL="685800" indent="-302400" algn="l">
              <a:lnSpc>
                <a:spcPct val="100000"/>
              </a:lnSpc>
              <a:buClr>
                <a:srgbClr val="004EA2"/>
              </a:buClr>
              <a:buSzPct val="80000"/>
              <a:buFont typeface=".Hiragino Kaku Gothic Interface W3"/>
              <a:buChar char="－"/>
              <a:defRPr sz="2200">
                <a:latin typeface="Helvetica" pitchFamily="2" charset="0"/>
                <a:ea typeface="MS PGothic" panose="020B0600070205080204" pitchFamily="34" charset="-128"/>
              </a:defRPr>
            </a:lvl2pPr>
            <a:lvl3pPr indent="-302400" algn="l">
              <a:lnSpc>
                <a:spcPct val="100000"/>
              </a:lnSpc>
              <a:buClr>
                <a:srgbClr val="004EA2"/>
              </a:buClr>
              <a:defRPr>
                <a:latin typeface="Helvetica" pitchFamily="2" charset="0"/>
                <a:ea typeface="MS PGothic" panose="020B0600070205080204" pitchFamily="34" charset="-128"/>
              </a:defRPr>
            </a:lvl3pPr>
            <a:lvl4pPr indent="-302400" algn="l">
              <a:lnSpc>
                <a:spcPct val="100000"/>
              </a:lnSpc>
              <a:buClr>
                <a:srgbClr val="004EA2"/>
              </a:buClr>
              <a:defRPr>
                <a:latin typeface="Helvetica" pitchFamily="2" charset="0"/>
                <a:ea typeface="MS PGothic" panose="020B0600070205080204" pitchFamily="34" charset="-128"/>
              </a:defRPr>
            </a:lvl4pPr>
            <a:lvl5pPr indent="-302400" algn="l">
              <a:lnSpc>
                <a:spcPct val="100000"/>
              </a:lnSpc>
              <a:buClr>
                <a:srgbClr val="004EA2"/>
              </a:buClr>
              <a:defRPr sz="1600">
                <a:latin typeface="Helvetica" pitchFamily="2" charset="0"/>
                <a:ea typeface="MS PGothic" panose="020B0600070205080204" pitchFamily="34" charset="-128"/>
              </a:defRPr>
            </a:lvl5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 dirty="0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 dirty="0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 dirty="0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 dirty="0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04320" y="6483985"/>
            <a:ext cx="487680" cy="365125"/>
          </a:xfrm>
        </p:spPr>
        <p:txBody>
          <a:bodyPr/>
          <a:lstStyle>
            <a:lvl1pPr>
              <a:defRPr>
                <a:latin typeface="Helvetica" pitchFamily="2" charset="0"/>
                <a:ea typeface="MS PGothic" panose="020B0600070205080204" pitchFamily="34" charset="-128"/>
              </a:defRPr>
            </a:lvl1pPr>
          </a:lstStyle>
          <a:p>
            <a:fld id="{4EDF6148-85E7-D04E-BCE7-AA55DEF7F0BF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8" name="Line 54">
            <a:extLst>
              <a:ext uri="{FF2B5EF4-FFF2-40B4-BE49-F238E27FC236}">
                <a16:creationId xmlns:a16="http://schemas.microsoft.com/office/drawing/2014/main" id="{D512A2BA-7F12-C84D-A64E-B959216F83DC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1164544" y="731520"/>
            <a:ext cx="10290855" cy="0"/>
          </a:xfrm>
          <a:prstGeom prst="line">
            <a:avLst/>
          </a:prstGeom>
          <a:noFill/>
          <a:ln w="38100" cmpd="sng">
            <a:solidFill>
              <a:srgbClr val="0081CC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ja-JP" altLang="en-US" sz="1800">
              <a:latin typeface="Helvetica" pitchFamily="2" charset="0"/>
              <a:ea typeface="MS PGothic" panose="020B0600070205080204" pitchFamily="34" charset="-128"/>
              <a:cs typeface="Meiryo" charset="-128"/>
            </a:endParaRPr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F904A955-E225-4148-8C51-989313DE88F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801" y="19487"/>
            <a:ext cx="1151744" cy="757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5612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C9AC9-F50A-6A47-BB3D-22D1A7B86805}" type="datetime1">
              <a:rPr kumimoji="1" lang="ja-JP" altLang="en-US" smtClean="0"/>
              <a:t>2021/8/20</a:t>
            </a:fld>
            <a:endParaRPr kumimoji="1" lang="ja-JP" altLang="en-US">
              <a:latin typeface="Helvetica" pitchFamily="2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>
              <a:latin typeface="Helvetica" pitchFamily="2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F6148-85E7-D04E-BCE7-AA55DEF7F0BF}" type="slidenum">
              <a:rPr kumimoji="1" lang="ja-JP" altLang="en-US" smtClean="0"/>
              <a:pPr/>
              <a:t>‹#›</a:t>
            </a:fld>
            <a:endParaRPr kumimoji="1" lang="ja-JP" altLang="en-US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62000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DCFD2E-39B7-884C-B829-517E7656ED88}" type="datetime1">
              <a:rPr kumimoji="1" lang="ja-JP" altLang="en-US" smtClean="0"/>
              <a:t>2021/8/20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F6148-85E7-D04E-BCE7-AA55DEF7F0B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75820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6599D-0B31-BF47-B3D1-5EDB96A7B812}" type="datetime1">
              <a:rPr kumimoji="1" lang="ja-JP" altLang="en-US" smtClean="0"/>
              <a:t>2021/8/20</a:t>
            </a:fld>
            <a:endParaRPr kumimoji="1" lang="ja-JP" altLang="en-US">
              <a:latin typeface="Helvetica" pitchFamily="2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>
              <a:latin typeface="Helvetica" pitchFamily="2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F6148-85E7-D04E-BCE7-AA55DEF7F0BF}" type="slidenum">
              <a:rPr kumimoji="1" lang="ja-JP" altLang="en-US" smtClean="0"/>
              <a:pPr/>
              <a:t>‹#›</a:t>
            </a:fld>
            <a:endParaRPr kumimoji="1" lang="ja-JP" altLang="en-US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17104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05C29-A313-204F-A3DB-0F53AA9710BB}" type="datetime1">
              <a:rPr kumimoji="1" lang="ja-JP" altLang="en-US" smtClean="0"/>
              <a:t>2021/8/20</a:t>
            </a:fld>
            <a:endParaRPr kumimoji="1" lang="ja-JP" altLang="en-US">
              <a:latin typeface="Helvetica" pitchFamily="2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>
              <a:latin typeface="Helvetica" pitchFamily="2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F6148-85E7-D04E-BCE7-AA55DEF7F0BF}" type="slidenum">
              <a:rPr kumimoji="1" lang="ja-JP" altLang="en-US" smtClean="0"/>
              <a:pPr/>
              <a:t>‹#›</a:t>
            </a:fld>
            <a:endParaRPr kumimoji="1" lang="ja-JP" altLang="en-US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96043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DAE72-A316-1B4C-8550-C007C2B49223}" type="datetime1">
              <a:rPr kumimoji="1" lang="ja-JP" altLang="en-US" smtClean="0"/>
              <a:t>2021/8/20</a:t>
            </a:fld>
            <a:endParaRPr kumimoji="1" lang="ja-JP" altLang="en-US">
              <a:latin typeface="Helvetica" pitchFamily="2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>
              <a:latin typeface="Helvetica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F6148-85E7-D04E-BCE7-AA55DEF7F0BF}" type="slidenum">
              <a:rPr kumimoji="1" lang="ja-JP" altLang="en-US" smtClean="0"/>
              <a:pPr/>
              <a:t>‹#›</a:t>
            </a:fld>
            <a:endParaRPr kumimoji="1" lang="ja-JP" altLang="en-US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38593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2607C-BD2A-834F-A67B-449AB23AE490}" type="datetime1">
              <a:rPr kumimoji="1" lang="ja-JP" altLang="en-US" smtClean="0"/>
              <a:t>2021/8/20</a:t>
            </a:fld>
            <a:endParaRPr kumimoji="1" lang="ja-JP" altLang="en-US">
              <a:latin typeface="Helvetica" pitchFamily="2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>
              <a:latin typeface="Helvetica" pitchFamily="2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F6148-85E7-D04E-BCE7-AA55DEF7F0BF}" type="slidenum">
              <a:rPr kumimoji="1" lang="ja-JP" altLang="en-US" smtClean="0"/>
              <a:pPr/>
              <a:t>‹#›</a:t>
            </a:fld>
            <a:endParaRPr kumimoji="1" lang="ja-JP" altLang="en-US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78489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455B61-B5BD-BB4D-B4F8-07236FA847F2}" type="datetime1">
              <a:rPr kumimoji="1" lang="ja-JP" altLang="en-US" smtClean="0"/>
              <a:t>2021/8/20</a:t>
            </a:fld>
            <a:endParaRPr kumimoji="1" lang="ja-JP" altLang="en-US">
              <a:latin typeface="Helvetica" pitchFamily="2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>
              <a:latin typeface="Helvetica" pitchFamily="2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F6148-85E7-D04E-BCE7-AA55DEF7F0BF}" type="slidenum">
              <a:rPr kumimoji="1" lang="ja-JP" altLang="en-US" smtClean="0"/>
              <a:pPr/>
              <a:t>‹#›</a:t>
            </a:fld>
            <a:endParaRPr kumimoji="1" lang="ja-JP" altLang="en-US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77397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Helvetica" pitchFamily="2" charset="0"/>
                <a:ea typeface="MS PGothic" panose="020B0600070205080204" pitchFamily="34" charset="-128"/>
              </a:defRPr>
            </a:lvl1pPr>
          </a:lstStyle>
          <a:p>
            <a:fld id="{6D61D7F5-7C40-1A4F-B5AA-C7DC844478F0}" type="datetime1">
              <a:rPr kumimoji="1" lang="ja-JP" altLang="en-US" smtClean="0"/>
              <a:pPr/>
              <a:t>2021/8/20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Helvetica" pitchFamily="2" charset="0"/>
                <a:ea typeface="MS PGothic" panose="020B0600070205080204" pitchFamily="34" charset="-128"/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Helvetica" pitchFamily="2" charset="0"/>
                <a:ea typeface="MS PGothic" panose="020B0600070205080204" pitchFamily="34" charset="-128"/>
              </a:defRPr>
            </a:lvl1pPr>
          </a:lstStyle>
          <a:p>
            <a:fld id="{4EDF6148-85E7-D04E-BCE7-AA55DEF7F0BF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323839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Helvetica" pitchFamily="2" charset="0"/>
          <a:ea typeface="MS PGothic" panose="020B0600070205080204" pitchFamily="34" charset="-128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Helvetica" pitchFamily="2" charset="0"/>
          <a:ea typeface="MS PGothic" panose="020B0600070205080204" pitchFamily="34" charset="-128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Helvetica" pitchFamily="2" charset="0"/>
          <a:ea typeface="MS PGothic" panose="020B0600070205080204" pitchFamily="34" charset="-128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Helvetica" pitchFamily="2" charset="0"/>
          <a:ea typeface="MS PGothic" panose="020B0600070205080204" pitchFamily="34" charset="-128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Helvetica" pitchFamily="2" charset="0"/>
          <a:ea typeface="MS PGothic" panose="020B0600070205080204" pitchFamily="34" charset="-128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Helvetica" pitchFamily="2" charset="0"/>
          <a:ea typeface="MS PGothic" panose="020B0600070205080204" pitchFamily="34" charset="-128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sv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8.png"/><Relationship Id="rId7" Type="http://schemas.openxmlformats.org/officeDocument/2006/relationships/image" Target="../media/image5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8.png"/><Relationship Id="rId7" Type="http://schemas.openxmlformats.org/officeDocument/2006/relationships/image" Target="../media/image5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6.jpeg"/><Relationship Id="rId7" Type="http://schemas.openxmlformats.org/officeDocument/2006/relationships/image" Target="../media/image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28.png"/><Relationship Id="rId9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5.png"/><Relationship Id="rId7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6.jpeg"/><Relationship Id="rId4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21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hyperlink" Target="mailto:hayamizu@nict.go.jp" TargetMode="External"/><Relationship Id="rId3" Type="http://schemas.openxmlformats.org/officeDocument/2006/relationships/image" Target="../media/image28.png"/><Relationship Id="rId7" Type="http://schemas.openxmlformats.org/officeDocument/2006/relationships/image" Target="../media/image21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8.png"/><Relationship Id="rId7" Type="http://schemas.openxmlformats.org/officeDocument/2006/relationships/image" Target="../media/image5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8.png"/><Relationship Id="rId7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jpe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github.com/cefore/xxx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8D457FF-9C0D-A44A-89E5-C821287F25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6300" y="1041400"/>
            <a:ext cx="10782300" cy="2387600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ja-JP" altLang="en-US" sz="3200">
                <a:cs typeface="Times New Roman" panose="02020603050405020304" pitchFamily="18" charset="0"/>
              </a:rPr>
              <a:t>第</a:t>
            </a:r>
            <a:r>
              <a:rPr lang="en-US" altLang="ja-JP" sz="3200" dirty="0">
                <a:cs typeface="Times New Roman" panose="02020603050405020304" pitchFamily="18" charset="0"/>
              </a:rPr>
              <a:t>19</a:t>
            </a:r>
            <a:r>
              <a:rPr lang="ja-JP" altLang="en-US" sz="3200">
                <a:cs typeface="Times New Roman" panose="02020603050405020304" pitchFamily="18" charset="0"/>
              </a:rPr>
              <a:t>回</a:t>
            </a:r>
            <a:r>
              <a:rPr lang="en-US" altLang="ja-JP" sz="3200" dirty="0">
                <a:cs typeface="Times New Roman" panose="02020603050405020304" pitchFamily="18" charset="0"/>
              </a:rPr>
              <a:t>ICN</a:t>
            </a:r>
            <a:r>
              <a:rPr lang="ja-JP" altLang="en-US" sz="3200">
                <a:cs typeface="Times New Roman" panose="02020603050405020304" pitchFamily="18" charset="0"/>
              </a:rPr>
              <a:t>研究会ワークショップ</a:t>
            </a:r>
            <a:br>
              <a:rPr lang="en-US" altLang="ja-JP" sz="3600" dirty="0">
                <a:cs typeface="Times New Roman" panose="02020603050405020304" pitchFamily="18" charset="0"/>
              </a:rPr>
            </a:br>
            <a:br>
              <a:rPr lang="en-US" altLang="ja-JP" sz="3600" dirty="0">
                <a:cs typeface="Times New Roman" panose="02020603050405020304" pitchFamily="18" charset="0"/>
              </a:rPr>
            </a:br>
            <a:r>
              <a:rPr lang="en-US" altLang="ja-JP" sz="4000" b="1" dirty="0" err="1">
                <a:cs typeface="Times New Roman" panose="02020603050405020304" pitchFamily="18" charset="0"/>
              </a:rPr>
              <a:t>Cefore</a:t>
            </a:r>
            <a:r>
              <a:rPr lang="en-US" altLang="ja-JP" sz="4000" b="1" dirty="0">
                <a:cs typeface="Times New Roman" panose="02020603050405020304" pitchFamily="18" charset="0"/>
              </a:rPr>
              <a:t> Hands-on Practice A: </a:t>
            </a:r>
            <a:br>
              <a:rPr lang="en-US" altLang="ja-JP" sz="4000" b="1" dirty="0">
                <a:cs typeface="Times New Roman" panose="02020603050405020304" pitchFamily="18" charset="0"/>
              </a:rPr>
            </a:br>
            <a:r>
              <a:rPr lang="en-US" altLang="ja-JP" sz="4000" b="1" dirty="0" err="1">
                <a:cs typeface="Times New Roman" panose="02020603050405020304" pitchFamily="18" charset="0"/>
              </a:rPr>
              <a:t>Cefore</a:t>
            </a:r>
            <a:r>
              <a:rPr lang="en-US" altLang="ja-JP" sz="4000" b="1" dirty="0">
                <a:cs typeface="Times New Roman" panose="02020603050405020304" pitchFamily="18" charset="0"/>
              </a:rPr>
              <a:t>/Docker </a:t>
            </a:r>
            <a:r>
              <a:rPr lang="ja-JP" altLang="en-US" sz="4000" b="1">
                <a:cs typeface="Times New Roman" panose="02020603050405020304" pitchFamily="18" charset="0"/>
              </a:rPr>
              <a:t>を用いたマルチキャストストリーミング</a:t>
            </a:r>
            <a:endParaRPr lang="ja-JP" altLang="en-US" sz="3600" b="1">
              <a:cs typeface="Times New Roman" panose="02020603050405020304" pitchFamily="18" charset="0"/>
            </a:endParaRP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4F91C7CC-B0F4-5F42-ABC7-9A907A5EA4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0" y="4375546"/>
            <a:ext cx="6858000" cy="2139137"/>
          </a:xfrm>
        </p:spPr>
        <p:txBody>
          <a:bodyPr>
            <a:noAutofit/>
          </a:bodyPr>
          <a:lstStyle/>
          <a:p>
            <a:r>
              <a:rPr lang="ja-JP" altLang="en-US"/>
              <a:t>速水祐作</a:t>
            </a:r>
            <a:endParaRPr lang="en-US" altLang="ja-JP" dirty="0"/>
          </a:p>
          <a:p>
            <a:endParaRPr lang="en-US" altLang="ja-JP" sz="1800" dirty="0"/>
          </a:p>
          <a:p>
            <a:r>
              <a:rPr lang="ja-JP" altLang="en-US" sz="1800"/>
              <a:t>情報通信研究機構（</a:t>
            </a:r>
            <a:r>
              <a:rPr lang="en-US" altLang="ja-JP" sz="1800" dirty="0"/>
              <a:t>NICT</a:t>
            </a:r>
            <a:r>
              <a:rPr lang="ja-JP" altLang="en-US" sz="1800"/>
              <a:t>）</a:t>
            </a:r>
            <a:endParaRPr lang="en-US" altLang="ja-JP" sz="1800" dirty="0"/>
          </a:p>
          <a:p>
            <a:endParaRPr lang="en-US" altLang="ja-JP" sz="1600" dirty="0"/>
          </a:p>
          <a:p>
            <a:r>
              <a:rPr lang="en-US" altLang="ja-JP" sz="1600" dirty="0"/>
              <a:t>2021</a:t>
            </a:r>
            <a:r>
              <a:rPr lang="ja-JP" altLang="en-US" sz="1600"/>
              <a:t>年</a:t>
            </a:r>
            <a:r>
              <a:rPr lang="en-US" altLang="ja-JP" sz="1600" dirty="0"/>
              <a:t>8</a:t>
            </a:r>
            <a:r>
              <a:rPr lang="ja-JP" altLang="en-US" sz="1600"/>
              <a:t>月</a:t>
            </a:r>
            <a:r>
              <a:rPr lang="en-US" altLang="ja-JP" sz="1600" dirty="0"/>
              <a:t>26-27</a:t>
            </a:r>
            <a:r>
              <a:rPr lang="ja-JP" altLang="en-US" sz="1600"/>
              <a:t>日</a:t>
            </a:r>
            <a:r>
              <a:rPr lang="en-US" altLang="ja-JP" sz="1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65847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042A155-164B-4D40-A74C-D9CAB73DB0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ja-JP" dirty="0"/>
              <a:t>Docker Desktop </a:t>
            </a:r>
            <a:r>
              <a:rPr kumimoji="1" lang="ja-JP" altLang="en-US"/>
              <a:t>によるコンテナ操作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A56CFB3F-6EAE-6941-B428-FB02881649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F6148-85E7-D04E-BCE7-AA55DEF7F0BF}" type="slidenum">
              <a:rPr kumimoji="1" lang="ja-JP" altLang="en-US" smtClean="0"/>
              <a:pPr/>
              <a:t>10</a:t>
            </a:fld>
            <a:endParaRPr kumimoji="1" lang="ja-JP" altLang="en-US"/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D5F8097C-032E-AC42-AA71-AFC1C49B93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0076" y="986044"/>
            <a:ext cx="9670892" cy="5497941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00B5831D-BB70-8741-B717-9FAC26594E10}"/>
              </a:ext>
            </a:extLst>
          </p:cNvPr>
          <p:cNvSpPr/>
          <p:nvPr/>
        </p:nvSpPr>
        <p:spPr>
          <a:xfrm>
            <a:off x="9983337" y="1113003"/>
            <a:ext cx="476715" cy="177915"/>
          </a:xfrm>
          <a:prstGeom prst="rect">
            <a:avLst/>
          </a:prstGeom>
          <a:solidFill>
            <a:srgbClr val="4150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7C5DA1CC-C412-E043-ACBE-B8FDB733F905}"/>
              </a:ext>
            </a:extLst>
          </p:cNvPr>
          <p:cNvSpPr txBox="1"/>
          <p:nvPr/>
        </p:nvSpPr>
        <p:spPr>
          <a:xfrm>
            <a:off x="3901754" y="2782669"/>
            <a:ext cx="5862502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CLI</a:t>
            </a:r>
            <a:r>
              <a:rPr kumimoji="1" lang="ja-JP" altLang="en-US"/>
              <a:t>（コマンドラインインタフェース）・起動・停止・削除</a:t>
            </a:r>
            <a:r>
              <a:rPr kumimoji="1" lang="en-US" altLang="ja-JP" dirty="0"/>
              <a:t> </a:t>
            </a:r>
            <a:r>
              <a:rPr kumimoji="1" lang="ja-JP" altLang="en-US"/>
              <a:t>などを</a:t>
            </a:r>
            <a:endParaRPr kumimoji="1" lang="en-US" altLang="ja-JP" dirty="0"/>
          </a:p>
          <a:p>
            <a:r>
              <a:rPr kumimoji="1" lang="ja-JP" altLang="en-US"/>
              <a:t>ワンクリックで実行可能</a:t>
            </a:r>
            <a:endParaRPr kumimoji="1" lang="en-US" altLang="ja-JP" dirty="0"/>
          </a:p>
        </p:txBody>
      </p:sp>
      <p:sp>
        <p:nvSpPr>
          <p:cNvPr id="12" name="フリーフォーム 11">
            <a:extLst>
              <a:ext uri="{FF2B5EF4-FFF2-40B4-BE49-F238E27FC236}">
                <a16:creationId xmlns:a16="http://schemas.microsoft.com/office/drawing/2014/main" id="{74801EA9-0167-7149-B85F-F8B386D795A4}"/>
              </a:ext>
            </a:extLst>
          </p:cNvPr>
          <p:cNvSpPr/>
          <p:nvPr/>
        </p:nvSpPr>
        <p:spPr>
          <a:xfrm rot="21337642">
            <a:off x="7759284" y="2148538"/>
            <a:ext cx="1450427" cy="504497"/>
          </a:xfrm>
          <a:custGeom>
            <a:avLst/>
            <a:gdLst>
              <a:gd name="connsiteX0" fmla="*/ 0 w 1450427"/>
              <a:gd name="connsiteY0" fmla="*/ 504497 h 504497"/>
              <a:gd name="connsiteX1" fmla="*/ 811924 w 1450427"/>
              <a:gd name="connsiteY1" fmla="*/ 291662 h 504497"/>
              <a:gd name="connsiteX2" fmla="*/ 756744 w 1450427"/>
              <a:gd name="connsiteY2" fmla="*/ 402021 h 504497"/>
              <a:gd name="connsiteX3" fmla="*/ 693682 w 1450427"/>
              <a:gd name="connsiteY3" fmla="*/ 228600 h 504497"/>
              <a:gd name="connsiteX4" fmla="*/ 1450427 w 1450427"/>
              <a:gd name="connsiteY4" fmla="*/ 0 h 5044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50427" h="504497">
                <a:moveTo>
                  <a:pt x="0" y="504497"/>
                </a:moveTo>
                <a:cubicBezTo>
                  <a:pt x="342900" y="406619"/>
                  <a:pt x="685800" y="308741"/>
                  <a:pt x="811924" y="291662"/>
                </a:cubicBezTo>
                <a:cubicBezTo>
                  <a:pt x="938048" y="274583"/>
                  <a:pt x="776451" y="412531"/>
                  <a:pt x="756744" y="402021"/>
                </a:cubicBezTo>
                <a:cubicBezTo>
                  <a:pt x="737037" y="391511"/>
                  <a:pt x="578068" y="295603"/>
                  <a:pt x="693682" y="228600"/>
                </a:cubicBezTo>
                <a:cubicBezTo>
                  <a:pt x="809296" y="161597"/>
                  <a:pt x="1129861" y="80798"/>
                  <a:pt x="1450427" y="0"/>
                </a:cubicBezTo>
              </a:path>
            </a:pathLst>
          </a:custGeom>
          <a:noFill/>
          <a:ln w="19050">
            <a:solidFill>
              <a:srgbClr val="FF0000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401269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EBFB5E6-D035-994F-AE5F-3F52C91B8C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ja-JP" altLang="en-US"/>
              <a:t>トラブルシューティング</a:t>
            </a:r>
            <a:r>
              <a:rPr kumimoji="1" lang="en-US" altLang="ja-JP" dirty="0"/>
              <a:t> </a:t>
            </a:r>
            <a:r>
              <a:rPr kumimoji="1" lang="ja-JP" altLang="en-US"/>
              <a:t>（</a:t>
            </a:r>
            <a:r>
              <a:rPr kumimoji="1" lang="en-US" altLang="ja-JP" dirty="0"/>
              <a:t>macOS</a:t>
            </a:r>
            <a:r>
              <a:rPr kumimoji="1" lang="ja-JP" altLang="en-US"/>
              <a:t>）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9FD8FAFC-EB77-BF46-B1EF-3F897A6437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F6148-85E7-D04E-BCE7-AA55DEF7F0BF}" type="slidenum">
              <a:rPr kumimoji="1" lang="ja-JP" altLang="en-US" smtClean="0"/>
              <a:pPr/>
              <a:t>11</a:t>
            </a:fld>
            <a:endParaRPr kumimoji="1" lang="ja-JP" altLang="en-US"/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CE5490BF-CB6A-1E45-B27A-46B0227CA6AC}"/>
              </a:ext>
            </a:extLst>
          </p:cNvPr>
          <p:cNvSpPr/>
          <p:nvPr/>
        </p:nvSpPr>
        <p:spPr>
          <a:xfrm>
            <a:off x="586600" y="1635642"/>
            <a:ext cx="8928097" cy="861774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r>
              <a:rPr lang="en-US" altLang="ja-JP" sz="1000" dirty="0">
                <a:solidFill>
                  <a:srgbClr val="F2F2F2"/>
                </a:solidFill>
                <a:latin typeface="Monaco" pitchFamily="2" charset="0"/>
              </a:rPr>
              <a:t>% ./</a:t>
            </a:r>
            <a:r>
              <a:rPr lang="en-US" altLang="ja-JP" sz="1000" dirty="0" err="1">
                <a:solidFill>
                  <a:srgbClr val="F2F2F2"/>
                </a:solidFill>
                <a:latin typeface="Monaco" pitchFamily="2" charset="0"/>
              </a:rPr>
              <a:t>teardown.bash</a:t>
            </a:r>
            <a:r>
              <a:rPr lang="en-US" altLang="ja-JP" sz="1000" dirty="0">
                <a:solidFill>
                  <a:srgbClr val="F2F2F2"/>
                </a:solidFill>
                <a:latin typeface="Monaco" pitchFamily="2" charset="0"/>
              </a:rPr>
              <a:t>           </a:t>
            </a:r>
          </a:p>
          <a:p>
            <a:r>
              <a:rPr lang="en-US" altLang="ja-JP" sz="1000" dirty="0">
                <a:solidFill>
                  <a:srgbClr val="F2F2F2"/>
                </a:solidFill>
                <a:latin typeface="Monaco" pitchFamily="2" charset="0"/>
              </a:rPr>
              <a:t>[+] Running 0/2</a:t>
            </a:r>
          </a:p>
          <a:p>
            <a:r>
              <a:rPr lang="en-US" altLang="ja-JP" sz="1000" dirty="0">
                <a:solidFill>
                  <a:srgbClr val="F2F2F2"/>
                </a:solidFill>
                <a:latin typeface="Monaco" pitchFamily="2" charset="0"/>
              </a:rPr>
              <a:t> </a:t>
            </a:r>
            <a:r>
              <a:rPr lang="ja-JP" altLang="en-US" sz="1000">
                <a:solidFill>
                  <a:srgbClr val="F2F2F2"/>
                </a:solidFill>
                <a:latin typeface="Monaco" pitchFamily="2" charset="0"/>
              </a:rPr>
              <a:t>⠿ </a:t>
            </a:r>
            <a:r>
              <a:rPr lang="en-US" altLang="ja-JP" sz="1000" dirty="0">
                <a:solidFill>
                  <a:srgbClr val="F2F2F2"/>
                </a:solidFill>
                <a:latin typeface="Monaco" pitchFamily="2" charset="0"/>
              </a:rPr>
              <a:t>Container consumer   Error while Stopping                                                            10.1s</a:t>
            </a:r>
          </a:p>
          <a:p>
            <a:r>
              <a:rPr lang="en-US" altLang="ja-JP" sz="1000" dirty="0">
                <a:solidFill>
                  <a:srgbClr val="F2F2F2"/>
                </a:solidFill>
                <a:latin typeface="Monaco" pitchFamily="2" charset="0"/>
              </a:rPr>
              <a:t> </a:t>
            </a:r>
            <a:r>
              <a:rPr lang="ja-JP" altLang="en-US" sz="1000">
                <a:solidFill>
                  <a:srgbClr val="F2F2F2"/>
                </a:solidFill>
                <a:latin typeface="Monaco" pitchFamily="2" charset="0"/>
              </a:rPr>
              <a:t>⠿ </a:t>
            </a:r>
            <a:r>
              <a:rPr lang="en-US" altLang="ja-JP" sz="1000" dirty="0">
                <a:solidFill>
                  <a:srgbClr val="F2F2F2"/>
                </a:solidFill>
                <a:latin typeface="Monaco" pitchFamily="2" charset="0"/>
              </a:rPr>
              <a:t>Container publisher  Error while Stopping                                                            10.1s</a:t>
            </a:r>
          </a:p>
          <a:p>
            <a:r>
              <a:rPr lang="en-US" altLang="ja-JP" sz="1000" dirty="0">
                <a:solidFill>
                  <a:srgbClr val="F2F2F2"/>
                </a:solidFill>
                <a:latin typeface="Monaco" pitchFamily="2" charset="0"/>
              </a:rPr>
              <a:t>Error response from daemon: Bad response from Docker engine</a:t>
            </a:r>
            <a:endParaRPr lang="en-US" altLang="ja-JP" sz="1000" dirty="0">
              <a:solidFill>
                <a:srgbClr val="F2F2F2"/>
              </a:solidFill>
              <a:effectLst/>
              <a:latin typeface="Monaco" pitchFamily="2" charset="0"/>
            </a:endParaRPr>
          </a:p>
        </p:txBody>
      </p:sp>
      <p:pic>
        <p:nvPicPr>
          <p:cNvPr id="17" name="図 16">
            <a:extLst>
              <a:ext uri="{FF2B5EF4-FFF2-40B4-BE49-F238E27FC236}">
                <a16:creationId xmlns:a16="http://schemas.microsoft.com/office/drawing/2014/main" id="{0A8F62F2-B328-EE40-BCDF-45E1A8C6F5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4047" y="3023059"/>
            <a:ext cx="6320553" cy="3579826"/>
          </a:xfrm>
          <a:prstGeom prst="rect">
            <a:avLst/>
          </a:prstGeom>
        </p:spPr>
      </p:pic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A0DA8931-B4EC-944B-AC97-6E0A5357D1C1}"/>
              </a:ext>
            </a:extLst>
          </p:cNvPr>
          <p:cNvSpPr txBox="1"/>
          <p:nvPr/>
        </p:nvSpPr>
        <p:spPr>
          <a:xfrm>
            <a:off x="500514" y="1058779"/>
            <a:ext cx="64716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dirty="0"/>
              <a:t>./</a:t>
            </a:r>
            <a:r>
              <a:rPr kumimoji="1" lang="en-US" altLang="ja-JP" dirty="0" err="1"/>
              <a:t>teardown.bash</a:t>
            </a:r>
            <a:r>
              <a:rPr kumimoji="1" lang="en-US" altLang="ja-JP" dirty="0"/>
              <a:t> </a:t>
            </a:r>
            <a:r>
              <a:rPr kumimoji="1" lang="ja-JP" altLang="en-US"/>
              <a:t>時に</a:t>
            </a:r>
            <a:r>
              <a:rPr kumimoji="1" lang="en-US" altLang="ja-JP" dirty="0"/>
              <a:t> Docker engine </a:t>
            </a:r>
            <a:r>
              <a:rPr kumimoji="1" lang="ja-JP" altLang="en-US"/>
              <a:t>からの応答がない場合</a:t>
            </a:r>
          </a:p>
        </p:txBody>
      </p:sp>
      <p:pic>
        <p:nvPicPr>
          <p:cNvPr id="20" name="図 19">
            <a:extLst>
              <a:ext uri="{FF2B5EF4-FFF2-40B4-BE49-F238E27FC236}">
                <a16:creationId xmlns:a16="http://schemas.microsoft.com/office/drawing/2014/main" id="{CC51DC76-7820-9A43-9348-940449FDA3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600" y="3023059"/>
            <a:ext cx="3847283" cy="3579826"/>
          </a:xfrm>
          <a:prstGeom prst="rect">
            <a:avLst/>
          </a:prstGeom>
        </p:spPr>
      </p:pic>
      <p:pic>
        <p:nvPicPr>
          <p:cNvPr id="21" name="グラフィックス 20" descr="カーソル 単色塗りつぶし">
            <a:extLst>
              <a:ext uri="{FF2B5EF4-FFF2-40B4-BE49-F238E27FC236}">
                <a16:creationId xmlns:a16="http://schemas.microsoft.com/office/drawing/2014/main" id="{C553A869-AC27-B847-BB59-9052E23FD7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39445" y="6021554"/>
            <a:ext cx="445013" cy="445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3082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EBFB5E6-D035-994F-AE5F-3F52C91B8C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ja-JP" altLang="en-US"/>
              <a:t>トラブルシューティング</a:t>
            </a:r>
            <a:r>
              <a:rPr kumimoji="1" lang="en-US" altLang="ja-JP" dirty="0"/>
              <a:t> </a:t>
            </a:r>
            <a:r>
              <a:rPr kumimoji="1" lang="ja-JP" altLang="en-US"/>
              <a:t>（</a:t>
            </a:r>
            <a:r>
              <a:rPr kumimoji="1" lang="en-US" altLang="ja-JP" dirty="0"/>
              <a:t>macOS</a:t>
            </a:r>
            <a:r>
              <a:rPr kumimoji="1" lang="ja-JP" altLang="en-US"/>
              <a:t>）</a:t>
            </a:r>
          </a:p>
        </p:txBody>
      </p:sp>
      <p:pic>
        <p:nvPicPr>
          <p:cNvPr id="6" name="コンテンツ プレースホルダー 5">
            <a:extLst>
              <a:ext uri="{FF2B5EF4-FFF2-40B4-BE49-F238E27FC236}">
                <a16:creationId xmlns:a16="http://schemas.microsoft.com/office/drawing/2014/main" id="{05F93A81-705C-7649-B491-E0D6EC1060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64544" y="1626670"/>
            <a:ext cx="8718224" cy="4954470"/>
          </a:xfrm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9FD8FAFC-EB77-BF46-B1EF-3F897A6437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F6148-85E7-D04E-BCE7-AA55DEF7F0BF}" type="slidenum">
              <a:rPr kumimoji="1" lang="ja-JP" altLang="en-US" smtClean="0"/>
              <a:pPr/>
              <a:t>12</a:t>
            </a:fld>
            <a:endParaRPr kumimoji="1" lang="ja-JP" altLang="en-US"/>
          </a:p>
        </p:txBody>
      </p:sp>
      <p:sp>
        <p:nvSpPr>
          <p:cNvPr id="8" name="円/楕円 7">
            <a:extLst>
              <a:ext uri="{FF2B5EF4-FFF2-40B4-BE49-F238E27FC236}">
                <a16:creationId xmlns:a16="http://schemas.microsoft.com/office/drawing/2014/main" id="{818E6C8A-3694-0443-9C6E-7F03AAC1971A}"/>
              </a:ext>
            </a:extLst>
          </p:cNvPr>
          <p:cNvSpPr/>
          <p:nvPr/>
        </p:nvSpPr>
        <p:spPr>
          <a:xfrm>
            <a:off x="8470623" y="1526820"/>
            <a:ext cx="586904" cy="586904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BF69B09A-EFDE-9D42-89AF-34F12C9E3CF8}"/>
              </a:ext>
            </a:extLst>
          </p:cNvPr>
          <p:cNvSpPr txBox="1"/>
          <p:nvPr/>
        </p:nvSpPr>
        <p:spPr>
          <a:xfrm>
            <a:off x="500514" y="1058779"/>
            <a:ext cx="9773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dirty="0"/>
              <a:t>Docker Desktop </a:t>
            </a:r>
            <a:r>
              <a:rPr kumimoji="1" lang="ja-JP" altLang="en-US"/>
              <a:t>を再起動してもダメな場合、一度キャッシュを削除して、再度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build.bash</a:t>
            </a:r>
            <a:r>
              <a:rPr kumimoji="1" lang="en-US" altLang="ja-JP" dirty="0"/>
              <a:t> </a:t>
            </a:r>
            <a:r>
              <a:rPr kumimoji="1" lang="ja-JP" altLang="en-US"/>
              <a:t>を実行</a:t>
            </a:r>
          </a:p>
        </p:txBody>
      </p:sp>
      <p:pic>
        <p:nvPicPr>
          <p:cNvPr id="14" name="グラフィックス 13" descr="カーソル 単色塗りつぶし">
            <a:extLst>
              <a:ext uri="{FF2B5EF4-FFF2-40B4-BE49-F238E27FC236}">
                <a16:creationId xmlns:a16="http://schemas.microsoft.com/office/drawing/2014/main" id="{FC09753E-08EC-A649-98C8-AAB2E61656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99719" y="4018582"/>
            <a:ext cx="445013" cy="445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9789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55841D0-BCDD-0A4E-AE6F-8CFD3545C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ja-JP" dirty="0"/>
              <a:t>docker-compose </a:t>
            </a:r>
            <a:r>
              <a:rPr kumimoji="1" lang="ja-JP" altLang="en-US"/>
              <a:t>による環境構築のすすめ</a:t>
            </a:r>
            <a:r>
              <a:rPr kumimoji="1" lang="en-US" altLang="ja-JP" dirty="0"/>
              <a:t>1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FF664D5-2445-1445-8BC7-6B86DEC192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8673" y="1012825"/>
            <a:ext cx="10515600" cy="875974"/>
          </a:xfrm>
        </p:spPr>
        <p:txBody>
          <a:bodyPr>
            <a:normAutofit/>
          </a:bodyPr>
          <a:lstStyle/>
          <a:p>
            <a:r>
              <a:rPr kumimoji="1" lang="en-US" altLang="ja-JP" sz="2000" dirty="0"/>
              <a:t>docker-compose </a:t>
            </a:r>
            <a:r>
              <a:rPr kumimoji="1" lang="ja-JP" altLang="en-US" sz="2000"/>
              <a:t>によりサービス（複数のコンテナで構築するシステム）の定義を簡略化可能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E4F57535-120D-B149-8111-2F90B6823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F6148-85E7-D04E-BCE7-AA55DEF7F0BF}" type="slidenum">
              <a:rPr kumimoji="1" lang="ja-JP" altLang="en-US" smtClean="0"/>
              <a:pPr/>
              <a:t>13</a:t>
            </a:fld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D39C051F-3DC4-FA49-A989-FFD7F2A49BD2}"/>
              </a:ext>
            </a:extLst>
          </p:cNvPr>
          <p:cNvSpPr/>
          <p:nvPr/>
        </p:nvSpPr>
        <p:spPr>
          <a:xfrm>
            <a:off x="651173" y="2031503"/>
            <a:ext cx="5240480" cy="4339650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% cat docker-</a:t>
            </a:r>
            <a:r>
              <a:rPr lang="en-US" altLang="ja-JP" sz="1200" dirty="0" err="1">
                <a:solidFill>
                  <a:srgbClr val="F2F2F2"/>
                </a:solidFill>
                <a:latin typeface="Monaco" pitchFamily="2" charset="0"/>
              </a:rPr>
              <a:t>compose.yml</a:t>
            </a:r>
            <a:endParaRPr lang="en-US" altLang="ja-JP" sz="1200" dirty="0">
              <a:solidFill>
                <a:srgbClr val="F2F2F2"/>
              </a:solidFill>
              <a:latin typeface="Monaco" pitchFamily="2" charset="0"/>
            </a:endParaRPr>
          </a:p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version: "3.3"</a:t>
            </a:r>
          </a:p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services:</a:t>
            </a:r>
          </a:p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    consumer:</a:t>
            </a:r>
          </a:p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        image: </a:t>
            </a:r>
            <a:r>
              <a:rPr lang="en-US" altLang="ja-JP" sz="1200" dirty="0" err="1">
                <a:solidFill>
                  <a:srgbClr val="F2F2F2"/>
                </a:solidFill>
                <a:latin typeface="Monaco" pitchFamily="2" charset="0"/>
              </a:rPr>
              <a:t>cefore</a:t>
            </a:r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/min</a:t>
            </a:r>
          </a:p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        </a:t>
            </a:r>
            <a:r>
              <a:rPr lang="en-US" altLang="ja-JP" sz="1200" dirty="0" err="1">
                <a:solidFill>
                  <a:srgbClr val="F2F2F2"/>
                </a:solidFill>
                <a:latin typeface="Monaco" pitchFamily="2" charset="0"/>
              </a:rPr>
              <a:t>container_name</a:t>
            </a:r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: "consumer"</a:t>
            </a:r>
          </a:p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        </a:t>
            </a:r>
            <a:r>
              <a:rPr lang="en-US" altLang="ja-JP" sz="1200" dirty="0" err="1">
                <a:solidFill>
                  <a:srgbClr val="F2F2F2"/>
                </a:solidFill>
                <a:latin typeface="Monaco" pitchFamily="2" charset="0"/>
              </a:rPr>
              <a:t>working_dir</a:t>
            </a:r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: "/</a:t>
            </a:r>
            <a:r>
              <a:rPr lang="en-US" altLang="ja-JP" sz="1200" dirty="0" err="1">
                <a:solidFill>
                  <a:srgbClr val="F2F2F2"/>
                </a:solidFill>
                <a:latin typeface="Monaco" pitchFamily="2" charset="0"/>
              </a:rPr>
              <a:t>cefore</a:t>
            </a:r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"</a:t>
            </a:r>
          </a:p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        volumes: </a:t>
            </a:r>
          </a:p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            - ${</a:t>
            </a:r>
            <a:r>
              <a:rPr lang="en-US" altLang="ja-JP" sz="1200" dirty="0" err="1">
                <a:solidFill>
                  <a:srgbClr val="F2F2F2"/>
                </a:solidFill>
                <a:latin typeface="Monaco" pitchFamily="2" charset="0"/>
              </a:rPr>
              <a:t>node_bindir</a:t>
            </a:r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:-$(</a:t>
            </a:r>
            <a:r>
              <a:rPr lang="en-US" altLang="ja-JP" sz="1200" dirty="0" err="1">
                <a:solidFill>
                  <a:srgbClr val="F2F2F2"/>
                </a:solidFill>
                <a:latin typeface="Monaco" pitchFamily="2" charset="0"/>
              </a:rPr>
              <a:t>pwd</a:t>
            </a:r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)}/bin/:/</a:t>
            </a:r>
            <a:r>
              <a:rPr lang="en-US" altLang="ja-JP" sz="1200" dirty="0" err="1">
                <a:solidFill>
                  <a:srgbClr val="F2F2F2"/>
                </a:solidFill>
                <a:latin typeface="Monaco" pitchFamily="2" charset="0"/>
              </a:rPr>
              <a:t>cefore</a:t>
            </a:r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/bin</a:t>
            </a:r>
          </a:p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            - /</a:t>
            </a:r>
            <a:r>
              <a:rPr lang="en-US" altLang="ja-JP" sz="1200" dirty="0" err="1">
                <a:solidFill>
                  <a:srgbClr val="F2F2F2"/>
                </a:solidFill>
                <a:latin typeface="Monaco" pitchFamily="2" charset="0"/>
              </a:rPr>
              <a:t>tmp</a:t>
            </a:r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/video:/</a:t>
            </a:r>
            <a:r>
              <a:rPr lang="en-US" altLang="ja-JP" sz="1200" dirty="0" err="1">
                <a:solidFill>
                  <a:srgbClr val="F2F2F2"/>
                </a:solidFill>
                <a:latin typeface="Monaco" pitchFamily="2" charset="0"/>
              </a:rPr>
              <a:t>tmp</a:t>
            </a:r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/video</a:t>
            </a:r>
          </a:p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        networks:</a:t>
            </a:r>
          </a:p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            downward:</a:t>
            </a:r>
          </a:p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              ipv4_address: 10.0.1.101</a:t>
            </a:r>
          </a:p>
          <a:p>
            <a:b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</a:br>
            <a:endParaRPr lang="en-US" altLang="ja-JP" sz="1200" dirty="0">
              <a:solidFill>
                <a:srgbClr val="F2F2F2"/>
              </a:solidFill>
              <a:latin typeface="Monaco" pitchFamily="2" charset="0"/>
            </a:endParaRPr>
          </a:p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networks:</a:t>
            </a:r>
          </a:p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    downward:</a:t>
            </a:r>
          </a:p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      name: downward</a:t>
            </a:r>
          </a:p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      driver: bridge</a:t>
            </a:r>
          </a:p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      </a:t>
            </a:r>
            <a:r>
              <a:rPr lang="en-US" altLang="ja-JP" sz="1200" dirty="0" err="1">
                <a:solidFill>
                  <a:srgbClr val="F2F2F2"/>
                </a:solidFill>
                <a:latin typeface="Monaco" pitchFamily="2" charset="0"/>
              </a:rPr>
              <a:t>ipam</a:t>
            </a:r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:</a:t>
            </a:r>
          </a:p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        driver: default</a:t>
            </a:r>
          </a:p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        config:</a:t>
            </a:r>
          </a:p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          - subnet: 10.0.1.0/24</a:t>
            </a:r>
            <a:endParaRPr lang="en-US" altLang="ja-JP" sz="1200" dirty="0">
              <a:solidFill>
                <a:srgbClr val="F2F2F2"/>
              </a:solidFill>
              <a:effectLst/>
              <a:latin typeface="Monaco" pitchFamily="2" charset="0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407B6644-C46C-2641-B8EA-0BABA9BB326A}"/>
              </a:ext>
            </a:extLst>
          </p:cNvPr>
          <p:cNvSpPr txBox="1"/>
          <p:nvPr/>
        </p:nvSpPr>
        <p:spPr>
          <a:xfrm>
            <a:off x="588673" y="1649071"/>
            <a:ext cx="3070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docker-</a:t>
            </a:r>
            <a:r>
              <a:rPr kumimoji="1" lang="en-US" altLang="ja-JP" dirty="0" err="1"/>
              <a:t>compose.yml</a:t>
            </a:r>
            <a:r>
              <a:rPr kumimoji="1" lang="en-US" altLang="ja-JP" dirty="0"/>
              <a:t> </a:t>
            </a:r>
            <a:r>
              <a:rPr kumimoji="1" lang="ja-JP" altLang="en-US"/>
              <a:t>の中身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1D3F215E-1EAF-6B45-A89F-CF4A5D7EB972}"/>
              </a:ext>
            </a:extLst>
          </p:cNvPr>
          <p:cNvSpPr txBox="1"/>
          <p:nvPr/>
        </p:nvSpPr>
        <p:spPr>
          <a:xfrm>
            <a:off x="6339606" y="2120646"/>
            <a:ext cx="5434501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services:		</a:t>
            </a:r>
            <a:r>
              <a:rPr kumimoji="1" lang="ja-JP" altLang="en-US"/>
              <a:t>構築するサービスの名前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en-US" altLang="ja-JP" dirty="0"/>
              <a:t>image:		</a:t>
            </a:r>
            <a:r>
              <a:rPr kumimoji="1" lang="ja-JP" altLang="en-US"/>
              <a:t>指定する</a:t>
            </a:r>
            <a:r>
              <a:rPr kumimoji="1" lang="en-US" altLang="ja-JP" dirty="0"/>
              <a:t>Docker </a:t>
            </a:r>
            <a:r>
              <a:rPr kumimoji="1" lang="ja-JP" altLang="en-US"/>
              <a:t>イメージ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en-US" altLang="ja-JP" dirty="0"/>
              <a:t>volumes:	</a:t>
            </a:r>
            <a:r>
              <a:rPr kumimoji="1" lang="ja-JP" altLang="en-US"/>
              <a:t>共有ディレクトリ</a:t>
            </a:r>
            <a:endParaRPr kumimoji="1" lang="en-US" altLang="ja-JP" dirty="0"/>
          </a:p>
          <a:p>
            <a:r>
              <a:rPr kumimoji="1" lang="en-US" altLang="ja-JP" dirty="0"/>
              <a:t>			</a:t>
            </a:r>
            <a:r>
              <a:rPr kumimoji="1" lang="en-US" altLang="ja-JP" dirty="0" err="1"/>
              <a:t>hostOS:docker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en-US" altLang="ja-JP" dirty="0"/>
              <a:t>networks:	</a:t>
            </a:r>
            <a:r>
              <a:rPr kumimoji="1" lang="ja-JP" altLang="en-US"/>
              <a:t>構築するネットワークを指定</a:t>
            </a:r>
            <a:endParaRPr kumimoji="1" lang="en-US" altLang="ja-JP" dirty="0"/>
          </a:p>
          <a:p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en-US" altLang="ja-JP" dirty="0"/>
              <a:t>networks:	</a:t>
            </a:r>
            <a:r>
              <a:rPr kumimoji="1" lang="ja-JP" altLang="en-US"/>
              <a:t>ネットワークの定義</a:t>
            </a:r>
            <a:endParaRPr kumimoji="1" lang="en-US" altLang="ja-JP" dirty="0"/>
          </a:p>
          <a:p>
            <a:r>
              <a:rPr kumimoji="1" lang="en-US" altLang="ja-JP" dirty="0"/>
              <a:t>name:		</a:t>
            </a:r>
            <a:r>
              <a:rPr kumimoji="1" lang="ja-JP" altLang="en-US"/>
              <a:t>ネットワークの名前</a:t>
            </a:r>
            <a:endParaRPr kumimoji="1" lang="en-US" altLang="ja-JP" dirty="0"/>
          </a:p>
          <a:p>
            <a:r>
              <a:rPr kumimoji="1" lang="en-US" altLang="ja-JP" dirty="0"/>
              <a:t>driver:		</a:t>
            </a:r>
            <a:r>
              <a:rPr kumimoji="1" lang="ja-JP" altLang="en-US"/>
              <a:t>ネットワークの種類</a:t>
            </a:r>
            <a:r>
              <a:rPr kumimoji="1" lang="en-US" altLang="ja-JP" dirty="0"/>
              <a:t>( </a:t>
            </a:r>
            <a:r>
              <a:rPr kumimoji="1" lang="en-US" altLang="ja-JP" dirty="0" err="1"/>
              <a:t>brdge</a:t>
            </a:r>
            <a:r>
              <a:rPr kumimoji="1" lang="en-US" altLang="ja-JP" dirty="0"/>
              <a:t>, host, none)</a:t>
            </a:r>
          </a:p>
          <a:p>
            <a:r>
              <a:rPr kumimoji="1" lang="en-US" altLang="ja-JP" dirty="0" err="1"/>
              <a:t>ipam</a:t>
            </a:r>
            <a:r>
              <a:rPr kumimoji="1" lang="en-US" altLang="ja-JP" dirty="0"/>
              <a:t>:		IP</a:t>
            </a:r>
            <a:r>
              <a:rPr kumimoji="1" lang="ja-JP" altLang="en-US"/>
              <a:t>アドレス設定</a:t>
            </a:r>
            <a:endParaRPr kumimoji="1" lang="en-US" altLang="ja-JP" dirty="0"/>
          </a:p>
        </p:txBody>
      </p:sp>
      <p:grpSp>
        <p:nvGrpSpPr>
          <p:cNvPr id="9" name="グループ化 8">
            <a:extLst>
              <a:ext uri="{FF2B5EF4-FFF2-40B4-BE49-F238E27FC236}">
                <a16:creationId xmlns:a16="http://schemas.microsoft.com/office/drawing/2014/main" id="{DECF3E3D-C21B-C04A-9697-521F356C3DB5}"/>
              </a:ext>
            </a:extLst>
          </p:cNvPr>
          <p:cNvGrpSpPr/>
          <p:nvPr/>
        </p:nvGrpSpPr>
        <p:grpSpPr>
          <a:xfrm>
            <a:off x="6215801" y="6346982"/>
            <a:ext cx="5558306" cy="307777"/>
            <a:chOff x="6450443" y="6231156"/>
            <a:chExt cx="5558306" cy="307777"/>
          </a:xfrm>
        </p:grpSpPr>
        <p:pic>
          <p:nvPicPr>
            <p:cNvPr id="8" name="図 7" descr="挿絵, 記号 が含まれている画像&#10;&#10;自動的に生成された説明">
              <a:extLst>
                <a:ext uri="{FF2B5EF4-FFF2-40B4-BE49-F238E27FC236}">
                  <a16:creationId xmlns:a16="http://schemas.microsoft.com/office/drawing/2014/main" id="{7BF825D7-2AD7-5C45-81BD-A632D49348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50443" y="6255327"/>
              <a:ext cx="228658" cy="228658"/>
            </a:xfrm>
            <a:prstGeom prst="rect">
              <a:avLst/>
            </a:prstGeom>
          </p:spPr>
        </p:pic>
        <p:sp>
          <p:nvSpPr>
            <p:cNvPr id="7" name="正方形/長方形 6">
              <a:extLst>
                <a:ext uri="{FF2B5EF4-FFF2-40B4-BE49-F238E27FC236}">
                  <a16:creationId xmlns:a16="http://schemas.microsoft.com/office/drawing/2014/main" id="{A66FCCF4-730E-F046-9C27-0552D9B08588}"/>
                </a:ext>
              </a:extLst>
            </p:cNvPr>
            <p:cNvSpPr/>
            <p:nvPr/>
          </p:nvSpPr>
          <p:spPr>
            <a:xfrm>
              <a:off x="6768269" y="6231156"/>
              <a:ext cx="5240480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kumimoji="1" lang="en-US" altLang="ja-JP" sz="1400" dirty="0"/>
                <a:t>YAML</a:t>
              </a:r>
              <a:r>
                <a:rPr kumimoji="1" lang="ja-JP" altLang="en-US" sz="1400"/>
                <a:t>形式なので、</a:t>
              </a:r>
              <a:r>
                <a:rPr kumimoji="1" lang="en-US" altLang="ja-JP" sz="1400" dirty="0"/>
                <a:t>Tab</a:t>
              </a:r>
              <a:r>
                <a:rPr kumimoji="1" lang="ja-JP" altLang="en-US" sz="1400"/>
                <a:t>ではなく、</a:t>
              </a:r>
              <a:r>
                <a:rPr kumimoji="1" lang="en-US" altLang="ja-JP" sz="1400" dirty="0"/>
                <a:t>Space</a:t>
              </a:r>
              <a:r>
                <a:rPr kumimoji="1" lang="ja-JP" altLang="en-US" sz="1400"/>
                <a:t>でインデントする必要がある</a:t>
              </a:r>
              <a:endParaRPr kumimoji="1" lang="en-US" altLang="ja-JP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5726744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55841D0-BCDD-0A4E-AE6F-8CFD3545C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ja-JP" dirty="0"/>
              <a:t>docker-compose </a:t>
            </a:r>
            <a:r>
              <a:rPr kumimoji="1" lang="ja-JP" altLang="en-US"/>
              <a:t>による環境構築のすすめ</a:t>
            </a:r>
            <a:r>
              <a:rPr lang="en-US" altLang="ja-JP" dirty="0"/>
              <a:t>2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E4F57535-120D-B149-8111-2F90B6823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F6148-85E7-D04E-BCE7-AA55DEF7F0BF}" type="slidenum">
              <a:rPr kumimoji="1" lang="ja-JP" altLang="en-US" smtClean="0"/>
              <a:pPr/>
              <a:t>14</a:t>
            </a:fld>
            <a:endParaRPr kumimoji="1" lang="ja-JP" altLang="en-US"/>
          </a:p>
        </p:txBody>
      </p:sp>
      <p:sp>
        <p:nvSpPr>
          <p:cNvPr id="7" name="コンテンツ プレースホルダー 6">
            <a:extLst>
              <a:ext uri="{FF2B5EF4-FFF2-40B4-BE49-F238E27FC236}">
                <a16:creationId xmlns:a16="http://schemas.microsoft.com/office/drawing/2014/main" id="{B965CB1E-BECE-BD42-8403-C571A3A268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8673" y="1012824"/>
            <a:ext cx="5909109" cy="5062393"/>
          </a:xfrm>
        </p:spPr>
        <p:txBody>
          <a:bodyPr/>
          <a:lstStyle/>
          <a:p>
            <a:r>
              <a:rPr lang="en-US" altLang="ja-JP" dirty="0"/>
              <a:t>docker-compose </a:t>
            </a:r>
            <a:r>
              <a:rPr lang="ja-JP" altLang="en-US"/>
              <a:t>の実行</a:t>
            </a:r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r>
              <a:rPr lang="ja-JP" altLang="en-US"/>
              <a:t>起動したコンテナの確認</a:t>
            </a:r>
            <a:endParaRPr lang="en-US" altLang="ja-JP" dirty="0"/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6D4226D2-67D2-CD48-A765-EC0D0FAC5FD6}"/>
              </a:ext>
            </a:extLst>
          </p:cNvPr>
          <p:cNvSpPr/>
          <p:nvPr/>
        </p:nvSpPr>
        <p:spPr>
          <a:xfrm>
            <a:off x="855520" y="4543546"/>
            <a:ext cx="9753070" cy="738664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r>
              <a:rPr lang="en-US" altLang="ja-JP" sz="1050" dirty="0">
                <a:solidFill>
                  <a:srgbClr val="F2F2F2"/>
                </a:solidFill>
                <a:latin typeface="Monaco" pitchFamily="2" charset="0"/>
              </a:rPr>
              <a:t>% docker </a:t>
            </a:r>
            <a:r>
              <a:rPr lang="en-US" altLang="ja-JP" sz="1050" dirty="0" err="1">
                <a:solidFill>
                  <a:srgbClr val="F2F2F2"/>
                </a:solidFill>
                <a:latin typeface="Monaco" pitchFamily="2" charset="0"/>
              </a:rPr>
              <a:t>ps</a:t>
            </a:r>
            <a:r>
              <a:rPr lang="en-US" altLang="ja-JP" sz="1050" dirty="0">
                <a:solidFill>
                  <a:srgbClr val="F2F2F2"/>
                </a:solidFill>
                <a:latin typeface="Monaco" pitchFamily="2" charset="0"/>
              </a:rPr>
              <a:t> -a</a:t>
            </a:r>
          </a:p>
          <a:p>
            <a:r>
              <a:rPr lang="en-US" altLang="ja-JP" sz="1050" dirty="0">
                <a:solidFill>
                  <a:srgbClr val="F2F2F2"/>
                </a:solidFill>
                <a:latin typeface="Monaco" pitchFamily="2" charset="0"/>
              </a:rPr>
              <a:t>CONTAINER ID   IMAGE          COMMAND                  CREATED          STATUS          PORTS     NAMES</a:t>
            </a:r>
          </a:p>
          <a:p>
            <a:r>
              <a:rPr lang="en-US" altLang="ja-JP" sz="1050" dirty="0">
                <a:solidFill>
                  <a:srgbClr val="F2F2F2"/>
                </a:solidFill>
                <a:latin typeface="Monaco" pitchFamily="2" charset="0"/>
              </a:rPr>
              <a:t>9c8f15594e11   9a5cd2ab7711   "/bin/</a:t>
            </a:r>
            <a:r>
              <a:rPr lang="en-US" altLang="ja-JP" sz="1050" dirty="0" err="1">
                <a:solidFill>
                  <a:srgbClr val="F2F2F2"/>
                </a:solidFill>
                <a:latin typeface="Monaco" pitchFamily="2" charset="0"/>
              </a:rPr>
              <a:t>sh</a:t>
            </a:r>
            <a:r>
              <a:rPr lang="en-US" altLang="ja-JP" sz="1050" dirty="0">
                <a:solidFill>
                  <a:srgbClr val="F2F2F2"/>
                </a:solidFill>
                <a:latin typeface="Monaco" pitchFamily="2" charset="0"/>
              </a:rPr>
              <a:t> -c /</a:t>
            </a:r>
            <a:r>
              <a:rPr lang="en-US" altLang="ja-JP" sz="1050" dirty="0" err="1">
                <a:solidFill>
                  <a:srgbClr val="F2F2F2"/>
                </a:solidFill>
                <a:latin typeface="Monaco" pitchFamily="2" charset="0"/>
              </a:rPr>
              <a:t>cefore</a:t>
            </a:r>
            <a:r>
              <a:rPr lang="en-US" altLang="ja-JP" sz="1050" dirty="0">
                <a:solidFill>
                  <a:srgbClr val="F2F2F2"/>
                </a:solidFill>
                <a:latin typeface="Monaco" pitchFamily="2" charset="0"/>
              </a:rPr>
              <a:t>/…"   11 seconds ago   Up 11 seconds             publisher</a:t>
            </a:r>
          </a:p>
          <a:p>
            <a:r>
              <a:rPr lang="en-US" altLang="ja-JP" sz="1050" dirty="0">
                <a:solidFill>
                  <a:srgbClr val="F2F2F2"/>
                </a:solidFill>
                <a:latin typeface="Monaco" pitchFamily="2" charset="0"/>
              </a:rPr>
              <a:t>69b23c4ac1ab   31d67c47cf08   "/bin/</a:t>
            </a:r>
            <a:r>
              <a:rPr lang="en-US" altLang="ja-JP" sz="1050" dirty="0" err="1">
                <a:solidFill>
                  <a:srgbClr val="F2F2F2"/>
                </a:solidFill>
                <a:latin typeface="Monaco" pitchFamily="2" charset="0"/>
              </a:rPr>
              <a:t>sh</a:t>
            </a:r>
            <a:r>
              <a:rPr lang="en-US" altLang="ja-JP" sz="1050" dirty="0">
                <a:solidFill>
                  <a:srgbClr val="F2F2F2"/>
                </a:solidFill>
                <a:latin typeface="Monaco" pitchFamily="2" charset="0"/>
              </a:rPr>
              <a:t> -c /</a:t>
            </a:r>
            <a:r>
              <a:rPr lang="en-US" altLang="ja-JP" sz="1050" dirty="0" err="1">
                <a:solidFill>
                  <a:srgbClr val="F2F2F2"/>
                </a:solidFill>
                <a:latin typeface="Monaco" pitchFamily="2" charset="0"/>
              </a:rPr>
              <a:t>cefore</a:t>
            </a:r>
            <a:r>
              <a:rPr lang="en-US" altLang="ja-JP" sz="1050" dirty="0">
                <a:solidFill>
                  <a:srgbClr val="F2F2F2"/>
                </a:solidFill>
                <a:latin typeface="Monaco" pitchFamily="2" charset="0"/>
              </a:rPr>
              <a:t>/…"   11 seconds ago   Up 11 seconds             consumer</a:t>
            </a:r>
            <a:endParaRPr lang="en-US" altLang="ja-JP" sz="1050" dirty="0">
              <a:solidFill>
                <a:srgbClr val="F2F2F2"/>
              </a:solidFill>
              <a:effectLst/>
              <a:latin typeface="Monaco" pitchFamily="2" charset="0"/>
            </a:endParaRPr>
          </a:p>
        </p:txBody>
      </p:sp>
      <p:grpSp>
        <p:nvGrpSpPr>
          <p:cNvPr id="10" name="グループ化 9">
            <a:extLst>
              <a:ext uri="{FF2B5EF4-FFF2-40B4-BE49-F238E27FC236}">
                <a16:creationId xmlns:a16="http://schemas.microsoft.com/office/drawing/2014/main" id="{F129441B-053B-844B-BBA1-CA0E452DC1B6}"/>
              </a:ext>
            </a:extLst>
          </p:cNvPr>
          <p:cNvGrpSpPr/>
          <p:nvPr/>
        </p:nvGrpSpPr>
        <p:grpSpPr>
          <a:xfrm>
            <a:off x="855520" y="1503770"/>
            <a:ext cx="5240480" cy="2154436"/>
            <a:chOff x="855520" y="1767006"/>
            <a:chExt cx="5240480" cy="2154436"/>
          </a:xfrm>
        </p:grpSpPr>
        <p:sp>
          <p:nvSpPr>
            <p:cNvPr id="9" name="正方形/長方形 8">
              <a:extLst>
                <a:ext uri="{FF2B5EF4-FFF2-40B4-BE49-F238E27FC236}">
                  <a16:creationId xmlns:a16="http://schemas.microsoft.com/office/drawing/2014/main" id="{FF2A52B9-9DB9-2443-8458-F91A622CE9D3}"/>
                </a:ext>
              </a:extLst>
            </p:cNvPr>
            <p:cNvSpPr/>
            <p:nvPr/>
          </p:nvSpPr>
          <p:spPr>
            <a:xfrm>
              <a:off x="855520" y="1767006"/>
              <a:ext cx="5240480" cy="461665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>
              <a:spAutoFit/>
            </a:bodyPr>
            <a:lstStyle/>
            <a:p>
              <a:r>
                <a:rPr lang="en-US" altLang="ja-JP" sz="1200" dirty="0">
                  <a:solidFill>
                    <a:srgbClr val="F2F2F2"/>
                  </a:solidFill>
                  <a:latin typeface="Monaco" pitchFamily="2" charset="0"/>
                </a:rPr>
                <a:t>% docker-compose build</a:t>
              </a:r>
            </a:p>
            <a:p>
              <a:r>
                <a:rPr lang="en-US" altLang="ja-JP" sz="1200" dirty="0">
                  <a:solidFill>
                    <a:srgbClr val="F2F2F2"/>
                  </a:solidFill>
                  <a:latin typeface="Monaco" pitchFamily="2" charset="0"/>
                </a:rPr>
                <a:t>% docker-compose up -d</a:t>
              </a:r>
            </a:p>
          </p:txBody>
        </p:sp>
        <p:sp>
          <p:nvSpPr>
            <p:cNvPr id="5" name="正方形/長方形 4">
              <a:extLst>
                <a:ext uri="{FF2B5EF4-FFF2-40B4-BE49-F238E27FC236}">
                  <a16:creationId xmlns:a16="http://schemas.microsoft.com/office/drawing/2014/main" id="{098144E0-1B98-F847-AE7C-4A7C9B85F12D}"/>
                </a:ext>
              </a:extLst>
            </p:cNvPr>
            <p:cNvSpPr/>
            <p:nvPr/>
          </p:nvSpPr>
          <p:spPr>
            <a:xfrm>
              <a:off x="855520" y="2228671"/>
              <a:ext cx="5240480" cy="1692771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>
              <a:spAutoFit/>
            </a:bodyPr>
            <a:lstStyle/>
            <a:p>
              <a:r>
                <a:rPr lang="en-US" altLang="ja-JP" sz="800" dirty="0">
                  <a:solidFill>
                    <a:schemeClr val="tx2">
                      <a:lumMod val="40000"/>
                      <a:lumOff val="60000"/>
                    </a:schemeClr>
                  </a:solidFill>
                  <a:latin typeface="Monaco" pitchFamily="2" charset="0"/>
                </a:rPr>
                <a:t>[+] Running 3/3</a:t>
              </a:r>
            </a:p>
            <a:p>
              <a:r>
                <a:rPr lang="en-US" altLang="ja-JP" sz="800" dirty="0">
                  <a:solidFill>
                    <a:schemeClr val="tx2">
                      <a:lumMod val="40000"/>
                      <a:lumOff val="60000"/>
                    </a:schemeClr>
                  </a:solidFill>
                  <a:latin typeface="Monaco" pitchFamily="2" charset="0"/>
                </a:rPr>
                <a:t> </a:t>
              </a:r>
              <a:r>
                <a:rPr lang="ja-JP" altLang="en-US" sz="800">
                  <a:solidFill>
                    <a:schemeClr val="tx2">
                      <a:lumMod val="40000"/>
                      <a:lumOff val="60000"/>
                    </a:schemeClr>
                  </a:solidFill>
                  <a:latin typeface="Monaco" pitchFamily="2" charset="0"/>
                </a:rPr>
                <a:t>⠿ </a:t>
              </a:r>
              <a:r>
                <a:rPr lang="en-US" altLang="ja-JP" sz="800" dirty="0">
                  <a:solidFill>
                    <a:schemeClr val="tx2">
                      <a:lumMod val="40000"/>
                      <a:lumOff val="60000"/>
                    </a:schemeClr>
                  </a:solidFill>
                  <a:latin typeface="Monaco" pitchFamily="2" charset="0"/>
                </a:rPr>
                <a:t>Network downward     Created                                                                                                0.0s</a:t>
              </a:r>
            </a:p>
            <a:p>
              <a:r>
                <a:rPr lang="en-US" altLang="ja-JP" sz="800" dirty="0">
                  <a:solidFill>
                    <a:schemeClr val="tx2">
                      <a:lumMod val="40000"/>
                      <a:lumOff val="60000"/>
                    </a:schemeClr>
                  </a:solidFill>
                  <a:latin typeface="Monaco" pitchFamily="2" charset="0"/>
                </a:rPr>
                <a:t> </a:t>
              </a:r>
              <a:r>
                <a:rPr lang="ja-JP" altLang="en-US" sz="800">
                  <a:solidFill>
                    <a:schemeClr val="tx2">
                      <a:lumMod val="40000"/>
                      <a:lumOff val="60000"/>
                    </a:schemeClr>
                  </a:solidFill>
                  <a:latin typeface="Monaco" pitchFamily="2" charset="0"/>
                </a:rPr>
                <a:t>⠿ </a:t>
              </a:r>
              <a:r>
                <a:rPr lang="en-US" altLang="ja-JP" sz="800" dirty="0">
                  <a:solidFill>
                    <a:schemeClr val="tx2">
                      <a:lumMod val="40000"/>
                      <a:lumOff val="60000"/>
                    </a:schemeClr>
                  </a:solidFill>
                  <a:latin typeface="Monaco" pitchFamily="2" charset="0"/>
                </a:rPr>
                <a:t>Container publisher  Started                                                                                                0.5s</a:t>
              </a:r>
            </a:p>
            <a:p>
              <a:r>
                <a:rPr lang="en-US" altLang="ja-JP" sz="800" dirty="0">
                  <a:solidFill>
                    <a:schemeClr val="tx2">
                      <a:lumMod val="40000"/>
                      <a:lumOff val="60000"/>
                    </a:schemeClr>
                  </a:solidFill>
                  <a:latin typeface="Monaco" pitchFamily="2" charset="0"/>
                </a:rPr>
                <a:t> </a:t>
              </a:r>
              <a:r>
                <a:rPr lang="ja-JP" altLang="en-US" sz="800">
                  <a:solidFill>
                    <a:schemeClr val="tx2">
                      <a:lumMod val="40000"/>
                      <a:lumOff val="60000"/>
                    </a:schemeClr>
                  </a:solidFill>
                  <a:latin typeface="Monaco" pitchFamily="2" charset="0"/>
                </a:rPr>
                <a:t>⠿ </a:t>
              </a:r>
              <a:r>
                <a:rPr lang="en-US" altLang="ja-JP" sz="800" dirty="0">
                  <a:solidFill>
                    <a:schemeClr val="tx2">
                      <a:lumMod val="40000"/>
                      <a:lumOff val="60000"/>
                    </a:schemeClr>
                  </a:solidFill>
                  <a:latin typeface="Monaco" pitchFamily="2" charset="0"/>
                </a:rPr>
                <a:t>Container consumer   Started                                                                                                0.5s</a:t>
              </a:r>
            </a:p>
            <a:p>
              <a:r>
                <a:rPr lang="en-US" altLang="ja-JP" sz="800" dirty="0">
                  <a:solidFill>
                    <a:srgbClr val="F2F2F2"/>
                  </a:solidFill>
                  <a:latin typeface="Monaco" pitchFamily="2" charset="0"/>
                </a:rPr>
                <a:t>CONTAINER ID  |IMAGE         |CREATED                 |STATUS</a:t>
              </a:r>
            </a:p>
            <a:p>
              <a:r>
                <a:rPr lang="en-US" altLang="ja-JP" sz="800" dirty="0">
                  <a:solidFill>
                    <a:srgbClr val="F2F2F2"/>
                  </a:solidFill>
                  <a:latin typeface="Monaco" pitchFamily="2" charset="0"/>
                </a:rPr>
                <a:t>9c8f15594e11  |9a5cd2ab7711  |Less than a second ago  |Up Less than a second</a:t>
              </a:r>
            </a:p>
            <a:p>
              <a:r>
                <a:rPr lang="en-US" altLang="ja-JP" sz="800" dirty="0">
                  <a:solidFill>
                    <a:srgbClr val="F2F2F2"/>
                  </a:solidFill>
                  <a:latin typeface="Monaco" pitchFamily="2" charset="0"/>
                </a:rPr>
                <a:t>69b23c4ac1ab  |31d67c47cf08  |Less than a second ago  |Up Less than a second</a:t>
              </a:r>
              <a:endParaRPr lang="en-US" altLang="ja-JP" sz="800" dirty="0">
                <a:solidFill>
                  <a:srgbClr val="F2F2F2"/>
                </a:solidFill>
                <a:effectLst/>
                <a:latin typeface="Monaco" pitchFamily="2" charset="0"/>
              </a:endParaRPr>
            </a:p>
          </p:txBody>
        </p:sp>
      </p:grp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4CC2DB90-20DF-E84A-99C2-B8656E15859D}"/>
              </a:ext>
            </a:extLst>
          </p:cNvPr>
          <p:cNvSpPr txBox="1"/>
          <p:nvPr/>
        </p:nvSpPr>
        <p:spPr>
          <a:xfrm>
            <a:off x="6594765" y="1767006"/>
            <a:ext cx="492634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dirty="0"/>
              <a:t>docker-compose build:	</a:t>
            </a:r>
            <a:r>
              <a:rPr kumimoji="1" lang="ja-JP" altLang="en-US" sz="1600"/>
              <a:t>ビルド実行</a:t>
            </a:r>
            <a:endParaRPr kumimoji="1" lang="en-US" altLang="ja-JP" sz="1600" dirty="0"/>
          </a:p>
          <a:p>
            <a:endParaRPr kumimoji="1" lang="en-US" altLang="ja-JP" sz="1600" dirty="0"/>
          </a:p>
          <a:p>
            <a:r>
              <a:rPr kumimoji="1" lang="en-US" altLang="ja-JP" sz="1600" dirty="0"/>
              <a:t>docker-compose up -d:	</a:t>
            </a:r>
            <a:r>
              <a:rPr kumimoji="1" lang="ja-JP" altLang="en-US" sz="1600"/>
              <a:t>コンテナ作成</a:t>
            </a:r>
            <a:r>
              <a:rPr kumimoji="1" lang="en-US" altLang="ja-JP" sz="1600" dirty="0"/>
              <a:t> &amp; </a:t>
            </a:r>
            <a:r>
              <a:rPr kumimoji="1" lang="ja-JP" altLang="en-US" sz="1600"/>
              <a:t>起動</a:t>
            </a:r>
            <a:endParaRPr kumimoji="1" lang="en-US" altLang="ja-JP" sz="1600" dirty="0"/>
          </a:p>
          <a:p>
            <a:r>
              <a:rPr kumimoji="1" lang="en-US" altLang="ja-JP" sz="1600" dirty="0"/>
              <a:t>					-d </a:t>
            </a:r>
            <a:r>
              <a:rPr kumimoji="1" lang="ja-JP" altLang="en-US" sz="1600"/>
              <a:t>はバックグラウンド実行</a:t>
            </a:r>
            <a:endParaRPr kumimoji="1" lang="en-US" altLang="ja-JP" sz="1600" dirty="0"/>
          </a:p>
          <a:p>
            <a:endParaRPr kumimoji="1" lang="ja-JP" altLang="en-US" sz="1600"/>
          </a:p>
        </p:txBody>
      </p:sp>
    </p:spTree>
    <p:extLst>
      <p:ext uri="{BB962C8B-B14F-4D97-AF65-F5344CB8AC3E}">
        <p14:creationId xmlns:p14="http://schemas.microsoft.com/office/powerpoint/2010/main" val="6805275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5AF5C00-83B2-714E-9F0C-084F20D95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ja-JP" altLang="en-US"/>
              <a:t>ソケットバッファサイズの調整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85FD81A1-5D84-744A-95E4-9913083855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F6148-85E7-D04E-BCE7-AA55DEF7F0BF}" type="slidenum">
              <a:rPr kumimoji="1" lang="ja-JP" altLang="en-US" smtClean="0"/>
              <a:pPr/>
              <a:t>15</a:t>
            </a:fld>
            <a:endParaRPr kumimoji="1"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2D56DD5E-1228-8845-BFA4-BF24AAB286B7}"/>
              </a:ext>
            </a:extLst>
          </p:cNvPr>
          <p:cNvSpPr/>
          <p:nvPr/>
        </p:nvSpPr>
        <p:spPr>
          <a:xfrm>
            <a:off x="10951266" y="62542"/>
            <a:ext cx="1152128" cy="216025"/>
          </a:xfrm>
          <a:prstGeom prst="rect">
            <a:avLst/>
          </a:prstGeom>
          <a:solidFill>
            <a:srgbClr val="9BBB59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600" b="0" i="0" u="none" strike="noStrike" kern="0" cap="none" spc="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メイリオ"/>
                <a:cs typeface="+mn-cs"/>
              </a:rPr>
              <a:t>Practice</a:t>
            </a:r>
            <a:endParaRPr kumimoji="0" lang="ja-JP" altLang="en-US" sz="1600" b="0" i="0" u="none" strike="noStrike" kern="0" cap="none" spc="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メイリオ"/>
            </a:endParaRPr>
          </a:p>
        </p:txBody>
      </p:sp>
      <p:sp>
        <p:nvSpPr>
          <p:cNvPr id="6" name="コンテンツ プレースホルダー 2">
            <a:extLst>
              <a:ext uri="{FF2B5EF4-FFF2-40B4-BE49-F238E27FC236}">
                <a16:creationId xmlns:a16="http://schemas.microsoft.com/office/drawing/2014/main" id="{944EA6DF-4AEE-3847-A472-B87B731E48A2}"/>
              </a:ext>
            </a:extLst>
          </p:cNvPr>
          <p:cNvSpPr txBox="1">
            <a:spLocks/>
          </p:cNvSpPr>
          <p:nvPr/>
        </p:nvSpPr>
        <p:spPr>
          <a:xfrm>
            <a:off x="588672" y="1203378"/>
            <a:ext cx="8873043" cy="377856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3024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004EA2"/>
              </a:buClr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  <a:cs typeface="+mn-cs"/>
              </a:defRPr>
            </a:lvl1pPr>
            <a:lvl2pPr marL="685800" indent="-3024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004EA2"/>
              </a:buClr>
              <a:buSzPct val="80000"/>
              <a:buFont typeface=".Hiragino Kaku Gothic Interface W3"/>
              <a:buChar char="－"/>
              <a:defRPr kumimoji="1" sz="2200" kern="12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  <a:cs typeface="+mn-cs"/>
              </a:defRPr>
            </a:lvl2pPr>
            <a:lvl3pPr marL="1143000" indent="-3024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004EA2"/>
              </a:buClr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  <a:cs typeface="+mn-cs"/>
              </a:defRPr>
            </a:lvl3pPr>
            <a:lvl4pPr marL="1600200" indent="-3024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004EA2"/>
              </a:buClr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  <a:cs typeface="+mn-cs"/>
              </a:defRPr>
            </a:lvl4pPr>
            <a:lvl5pPr marL="2057400" indent="-3024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004EA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/>
              <a:t>Ubuntu</a:t>
            </a:r>
          </a:p>
          <a:p>
            <a:endParaRPr lang="en-US" altLang="ja-JP" dirty="0"/>
          </a:p>
          <a:p>
            <a:endParaRPr lang="en-US" altLang="ja-JP" dirty="0"/>
          </a:p>
          <a:p>
            <a:pPr lvl="1"/>
            <a:endParaRPr lang="en-US" altLang="ja-JP" dirty="0"/>
          </a:p>
          <a:p>
            <a:pPr lvl="1"/>
            <a:endParaRPr lang="en-US" altLang="ja-JP" dirty="0"/>
          </a:p>
          <a:p>
            <a:r>
              <a:rPr lang="en-US" altLang="ja-JP" dirty="0"/>
              <a:t>mac OS</a:t>
            </a:r>
          </a:p>
          <a:p>
            <a:endParaRPr lang="en-US" altLang="ja-JP" dirty="0"/>
          </a:p>
          <a:p>
            <a:pPr marL="0" indent="0">
              <a:buNone/>
            </a:pPr>
            <a:endParaRPr lang="en-US" altLang="ja-JP" dirty="0"/>
          </a:p>
        </p:txBody>
      </p:sp>
      <p:graphicFrame>
        <p:nvGraphicFramePr>
          <p:cNvPr id="7" name="表 6">
            <a:extLst>
              <a:ext uri="{FF2B5EF4-FFF2-40B4-BE49-F238E27FC236}">
                <a16:creationId xmlns:a16="http://schemas.microsoft.com/office/drawing/2014/main" id="{F647296B-8E3E-194A-87DB-B7EFEF11E2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9171786"/>
              </p:ext>
            </p:extLst>
          </p:nvPr>
        </p:nvGraphicFramePr>
        <p:xfrm>
          <a:off x="931623" y="1766141"/>
          <a:ext cx="7200800" cy="1443980"/>
        </p:xfrm>
        <a:graphic>
          <a:graphicData uri="http://schemas.openxmlformats.org/drawingml/2006/table">
            <a:tbl>
              <a:tblPr firstRow="1" firstCol="1" bandRow="1"/>
              <a:tblGrid>
                <a:gridCol w="7200800">
                  <a:extLst>
                    <a:ext uri="{9D8B030D-6E8A-4147-A177-3AD203B41FA5}">
                      <a16:colId xmlns:a16="http://schemas.microsoft.com/office/drawing/2014/main" val="3882687732"/>
                    </a:ext>
                  </a:extLst>
                </a:gridCol>
              </a:tblGrid>
              <a:tr h="360995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solidFill>
                            <a:srgbClr val="333333"/>
                          </a:solidFill>
                          <a:effectLst/>
                          <a:latin typeface="Consolas" panose="020B0609020204030204" pitchFamily="49" charset="0"/>
                          <a:ea typeface="游ゴシック" panose="020B0400000000000000" pitchFamily="50" charset="-128"/>
                          <a:cs typeface="ＭＳ Ｐゴシック" panose="020B0600070205080204" pitchFamily="50" charset="-128"/>
                        </a:rPr>
                        <a:t>$ </a:t>
                      </a:r>
                      <a:r>
                        <a:rPr lang="en-US" sz="1600" kern="0" dirty="0" err="1">
                          <a:solidFill>
                            <a:srgbClr val="76688B"/>
                          </a:solidFill>
                          <a:effectLst/>
                          <a:latin typeface="Consolas" panose="020B0609020204030204" pitchFamily="49" charset="0"/>
                          <a:ea typeface="游ゴシック" panose="020B0400000000000000" pitchFamily="50" charset="-128"/>
                          <a:cs typeface="ＭＳ Ｐゴシック" panose="020B0600070205080204" pitchFamily="50" charset="-128"/>
                        </a:rPr>
                        <a:t>sudo</a:t>
                      </a:r>
                      <a:r>
                        <a:rPr lang="en-US" sz="1600" kern="0" dirty="0">
                          <a:solidFill>
                            <a:srgbClr val="76688B"/>
                          </a:solidFill>
                          <a:effectLst/>
                          <a:latin typeface="Consolas" panose="020B0609020204030204" pitchFamily="49" charset="0"/>
                          <a:ea typeface="游ゴシック" panose="020B0400000000000000" pitchFamily="50" charset="-128"/>
                          <a:cs typeface="ＭＳ Ｐゴシック" panose="020B0600070205080204" pitchFamily="50" charset="-128"/>
                        </a:rPr>
                        <a:t> </a:t>
                      </a:r>
                      <a:r>
                        <a:rPr lang="en-US" sz="1600" kern="0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游ゴシック" panose="020B0400000000000000" pitchFamily="50" charset="-128"/>
                          <a:cs typeface="ＭＳ Ｐゴシック" panose="020B0600070205080204" pitchFamily="50" charset="-128"/>
                        </a:rPr>
                        <a:t>sysctl</a:t>
                      </a:r>
                      <a:r>
                        <a:rPr lang="en-US" sz="1600" kern="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游ゴシック" panose="020B0400000000000000" pitchFamily="50" charset="-128"/>
                          <a:cs typeface="ＭＳ Ｐゴシック" panose="020B0600070205080204" pitchFamily="50" charset="-128"/>
                        </a:rPr>
                        <a:t> –w </a:t>
                      </a:r>
                      <a:r>
                        <a:rPr lang="en-US" sz="1600" kern="0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游ゴシック" panose="020B0400000000000000" pitchFamily="50" charset="-128"/>
                          <a:cs typeface="ＭＳ Ｐゴシック" panose="020B0600070205080204" pitchFamily="50" charset="-128"/>
                        </a:rPr>
                        <a:t>net.core.rmem_default</a:t>
                      </a:r>
                      <a:r>
                        <a:rPr lang="en-US" sz="1600" kern="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游ゴシック" panose="020B0400000000000000" pitchFamily="50" charset="-128"/>
                          <a:cs typeface="ＭＳ Ｐゴシック" panose="020B0600070205080204" pitchFamily="50" charset="-128"/>
                        </a:rPr>
                        <a:t>=10000000</a:t>
                      </a:r>
                      <a:endParaRPr lang="ja-JP" sz="1600" kern="100" dirty="0">
                        <a:effectLst/>
                        <a:latin typeface="游明朝" panose="02020400000000000000" pitchFamily="18" charset="-128"/>
                        <a:ea typeface="游明朝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858856"/>
                  </a:ext>
                </a:extLst>
              </a:tr>
              <a:tr h="360995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altLang="ja-JP" sz="1600" kern="0" dirty="0">
                          <a:solidFill>
                            <a:srgbClr val="333333"/>
                          </a:solidFill>
                          <a:effectLst/>
                          <a:latin typeface="Consolas" panose="020B0609020204030204" pitchFamily="49" charset="0"/>
                          <a:ea typeface="游ゴシック" panose="020B0400000000000000" pitchFamily="50" charset="-128"/>
                          <a:cs typeface="ＭＳ Ｐゴシック" panose="020B0600070205080204" pitchFamily="50" charset="-128"/>
                        </a:rPr>
                        <a:t>$ </a:t>
                      </a:r>
                      <a:r>
                        <a:rPr lang="en-US" altLang="ja-JP" sz="1600" kern="0" dirty="0" err="1">
                          <a:solidFill>
                            <a:srgbClr val="76688B"/>
                          </a:solidFill>
                          <a:effectLst/>
                          <a:latin typeface="Consolas" panose="020B0609020204030204" pitchFamily="49" charset="0"/>
                          <a:ea typeface="游ゴシック" panose="020B0400000000000000" pitchFamily="50" charset="-128"/>
                          <a:cs typeface="ＭＳ Ｐゴシック" panose="020B0600070205080204" pitchFamily="50" charset="-128"/>
                        </a:rPr>
                        <a:t>sudo</a:t>
                      </a:r>
                      <a:r>
                        <a:rPr lang="en-US" altLang="ja-JP" sz="1600" kern="0" dirty="0">
                          <a:solidFill>
                            <a:srgbClr val="76688B"/>
                          </a:solidFill>
                          <a:effectLst/>
                          <a:latin typeface="Consolas" panose="020B0609020204030204" pitchFamily="49" charset="0"/>
                          <a:ea typeface="游ゴシック" panose="020B0400000000000000" pitchFamily="50" charset="-128"/>
                          <a:cs typeface="ＭＳ Ｐゴシック" panose="020B0600070205080204" pitchFamily="50" charset="-128"/>
                        </a:rPr>
                        <a:t> </a:t>
                      </a:r>
                      <a:r>
                        <a:rPr lang="en-US" altLang="ja-JP" sz="1600" kern="0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游ゴシック" panose="020B0400000000000000" pitchFamily="50" charset="-128"/>
                          <a:cs typeface="ＭＳ Ｐゴシック" panose="020B0600070205080204" pitchFamily="50" charset="-128"/>
                        </a:rPr>
                        <a:t>sysctl</a:t>
                      </a:r>
                      <a:r>
                        <a:rPr lang="en-US" altLang="ja-JP" sz="1600" kern="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游ゴシック" panose="020B0400000000000000" pitchFamily="50" charset="-128"/>
                          <a:cs typeface="ＭＳ Ｐゴシック" panose="020B0600070205080204" pitchFamily="50" charset="-128"/>
                        </a:rPr>
                        <a:t> –w </a:t>
                      </a:r>
                      <a:r>
                        <a:rPr lang="en-US" altLang="ja-JP" sz="1600" kern="0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游ゴシック" panose="020B0400000000000000" pitchFamily="50" charset="-128"/>
                          <a:cs typeface="ＭＳ Ｐゴシック" panose="020B0600070205080204" pitchFamily="50" charset="-128"/>
                        </a:rPr>
                        <a:t>net.core.wmem_default</a:t>
                      </a:r>
                      <a:r>
                        <a:rPr lang="en-US" altLang="ja-JP" sz="1600" kern="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游ゴシック" panose="020B0400000000000000" pitchFamily="50" charset="-128"/>
                          <a:cs typeface="ＭＳ Ｐゴシック" panose="020B0600070205080204" pitchFamily="50" charset="-128"/>
                        </a:rPr>
                        <a:t>=10000000</a:t>
                      </a:r>
                      <a:endParaRPr lang="ja-JP" sz="1600" kern="100" dirty="0">
                        <a:effectLst/>
                        <a:latin typeface="游明朝" panose="02020400000000000000" pitchFamily="18" charset="-128"/>
                        <a:ea typeface="游明朝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8161702"/>
                  </a:ext>
                </a:extLst>
              </a:tr>
              <a:tr h="360995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altLang="ja-JP" sz="1600" kern="0" dirty="0">
                          <a:solidFill>
                            <a:srgbClr val="333333"/>
                          </a:solidFill>
                          <a:effectLst/>
                          <a:latin typeface="Consolas" panose="020B0609020204030204" pitchFamily="49" charset="0"/>
                          <a:ea typeface="游ゴシック" panose="020B0400000000000000" pitchFamily="50" charset="-128"/>
                          <a:cs typeface="ＭＳ Ｐゴシック" panose="020B0600070205080204" pitchFamily="50" charset="-128"/>
                        </a:rPr>
                        <a:t>$ </a:t>
                      </a:r>
                      <a:r>
                        <a:rPr lang="en-US" altLang="ja-JP" sz="1600" kern="0" dirty="0" err="1">
                          <a:solidFill>
                            <a:srgbClr val="76688B"/>
                          </a:solidFill>
                          <a:effectLst/>
                          <a:latin typeface="Consolas" panose="020B0609020204030204" pitchFamily="49" charset="0"/>
                          <a:ea typeface="游ゴシック" panose="020B0400000000000000" pitchFamily="50" charset="-128"/>
                          <a:cs typeface="ＭＳ Ｐゴシック" panose="020B0600070205080204" pitchFamily="50" charset="-128"/>
                        </a:rPr>
                        <a:t>sudo</a:t>
                      </a:r>
                      <a:r>
                        <a:rPr lang="en-US" altLang="ja-JP" sz="1600" kern="0" dirty="0">
                          <a:solidFill>
                            <a:srgbClr val="76688B"/>
                          </a:solidFill>
                          <a:effectLst/>
                          <a:latin typeface="Consolas" panose="020B0609020204030204" pitchFamily="49" charset="0"/>
                          <a:ea typeface="游ゴシック" panose="020B0400000000000000" pitchFamily="50" charset="-128"/>
                          <a:cs typeface="ＭＳ Ｐゴシック" panose="020B0600070205080204" pitchFamily="50" charset="-128"/>
                        </a:rPr>
                        <a:t> </a:t>
                      </a:r>
                      <a:r>
                        <a:rPr lang="en-US" altLang="ja-JP" sz="1600" kern="0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游ゴシック" panose="020B0400000000000000" pitchFamily="50" charset="-128"/>
                          <a:cs typeface="ＭＳ Ｐゴシック" panose="020B0600070205080204" pitchFamily="50" charset="-128"/>
                        </a:rPr>
                        <a:t>sysctl</a:t>
                      </a:r>
                      <a:r>
                        <a:rPr lang="en-US" altLang="ja-JP" sz="1600" kern="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游ゴシック" panose="020B0400000000000000" pitchFamily="50" charset="-128"/>
                          <a:cs typeface="ＭＳ Ｐゴシック" panose="020B0600070205080204" pitchFamily="50" charset="-128"/>
                        </a:rPr>
                        <a:t> –w </a:t>
                      </a:r>
                      <a:r>
                        <a:rPr lang="en-US" altLang="ja-JP" sz="1600" kern="0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游ゴシック" panose="020B0400000000000000" pitchFamily="50" charset="-128"/>
                          <a:cs typeface="ＭＳ Ｐゴシック" panose="020B0600070205080204" pitchFamily="50" charset="-128"/>
                        </a:rPr>
                        <a:t>net.core.rmem_max</a:t>
                      </a:r>
                      <a:r>
                        <a:rPr lang="en-US" altLang="ja-JP" sz="1600" kern="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游ゴシック" panose="020B0400000000000000" pitchFamily="50" charset="-128"/>
                          <a:cs typeface="ＭＳ Ｐゴシック" panose="020B0600070205080204" pitchFamily="50" charset="-128"/>
                        </a:rPr>
                        <a:t>=10000000</a:t>
                      </a:r>
                      <a:endParaRPr lang="ja-JP" sz="1600" kern="100" dirty="0">
                        <a:solidFill>
                          <a:srgbClr val="76688B"/>
                        </a:solidFill>
                        <a:effectLst/>
                        <a:latin typeface="游明朝" panose="02020400000000000000" pitchFamily="18" charset="-128"/>
                        <a:ea typeface="游明朝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3192908"/>
                  </a:ext>
                </a:extLst>
              </a:tr>
              <a:tr h="360995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altLang="ja-JP" sz="1600" kern="0" dirty="0">
                          <a:solidFill>
                            <a:srgbClr val="333333"/>
                          </a:solidFill>
                          <a:effectLst/>
                          <a:latin typeface="Consolas" panose="020B0609020204030204" pitchFamily="49" charset="0"/>
                          <a:ea typeface="游ゴシック" panose="020B0400000000000000" pitchFamily="50" charset="-128"/>
                          <a:cs typeface="ＭＳ Ｐゴシック" panose="020B0600070205080204" pitchFamily="50" charset="-128"/>
                        </a:rPr>
                        <a:t>$ </a:t>
                      </a:r>
                      <a:r>
                        <a:rPr lang="en-US" altLang="ja-JP" sz="1600" kern="0" dirty="0" err="1">
                          <a:solidFill>
                            <a:srgbClr val="76688B"/>
                          </a:solidFill>
                          <a:effectLst/>
                          <a:latin typeface="Consolas" panose="020B0609020204030204" pitchFamily="49" charset="0"/>
                          <a:ea typeface="游ゴシック" panose="020B0400000000000000" pitchFamily="50" charset="-128"/>
                          <a:cs typeface="ＭＳ Ｐゴシック" panose="020B0600070205080204" pitchFamily="50" charset="-128"/>
                        </a:rPr>
                        <a:t>sudo</a:t>
                      </a:r>
                      <a:r>
                        <a:rPr lang="en-US" altLang="ja-JP" sz="1600" kern="0" dirty="0">
                          <a:solidFill>
                            <a:srgbClr val="76688B"/>
                          </a:solidFill>
                          <a:effectLst/>
                          <a:latin typeface="Consolas" panose="020B0609020204030204" pitchFamily="49" charset="0"/>
                          <a:ea typeface="游ゴシック" panose="020B0400000000000000" pitchFamily="50" charset="-128"/>
                          <a:cs typeface="ＭＳ Ｐゴシック" panose="020B0600070205080204" pitchFamily="50" charset="-128"/>
                        </a:rPr>
                        <a:t> </a:t>
                      </a:r>
                      <a:r>
                        <a:rPr lang="en-US" altLang="ja-JP" sz="1600" kern="0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游ゴシック" panose="020B0400000000000000" pitchFamily="50" charset="-128"/>
                          <a:cs typeface="ＭＳ Ｐゴシック" panose="020B0600070205080204" pitchFamily="50" charset="-128"/>
                        </a:rPr>
                        <a:t>sysctl</a:t>
                      </a:r>
                      <a:r>
                        <a:rPr lang="en-US" altLang="ja-JP" sz="1600" kern="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游ゴシック" panose="020B0400000000000000" pitchFamily="50" charset="-128"/>
                          <a:cs typeface="ＭＳ Ｐゴシック" panose="020B0600070205080204" pitchFamily="50" charset="-128"/>
                        </a:rPr>
                        <a:t> –w </a:t>
                      </a:r>
                      <a:r>
                        <a:rPr lang="en-US" altLang="ja-JP" sz="1600" kern="0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游ゴシック" panose="020B0400000000000000" pitchFamily="50" charset="-128"/>
                          <a:cs typeface="ＭＳ Ｐゴシック" panose="020B0600070205080204" pitchFamily="50" charset="-128"/>
                        </a:rPr>
                        <a:t>net.core.wmem_max</a:t>
                      </a:r>
                      <a:r>
                        <a:rPr lang="en-US" altLang="ja-JP" sz="1600" kern="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游ゴシック" panose="020B0400000000000000" pitchFamily="50" charset="-128"/>
                          <a:cs typeface="ＭＳ Ｐゴシック" panose="020B0600070205080204" pitchFamily="50" charset="-128"/>
                        </a:rPr>
                        <a:t>=10000000</a:t>
                      </a:r>
                      <a:endParaRPr lang="ja-JP" sz="1600" kern="100" dirty="0">
                        <a:solidFill>
                          <a:srgbClr val="76688B"/>
                        </a:solidFill>
                        <a:effectLst/>
                        <a:latin typeface="游明朝" panose="02020400000000000000" pitchFamily="18" charset="-128"/>
                        <a:ea typeface="游明朝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6583412"/>
                  </a:ext>
                </a:extLst>
              </a:tr>
            </a:tbl>
          </a:graphicData>
        </a:graphic>
      </p:graphicFrame>
      <p:graphicFrame>
        <p:nvGraphicFramePr>
          <p:cNvPr id="8" name="表 7">
            <a:extLst>
              <a:ext uri="{FF2B5EF4-FFF2-40B4-BE49-F238E27FC236}">
                <a16:creationId xmlns:a16="http://schemas.microsoft.com/office/drawing/2014/main" id="{7A51756B-A6CA-6146-AE38-70021BD847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0740470"/>
              </p:ext>
            </p:extLst>
          </p:nvPr>
        </p:nvGraphicFramePr>
        <p:xfrm>
          <a:off x="931623" y="3998389"/>
          <a:ext cx="7200800" cy="721990"/>
        </p:xfrm>
        <a:graphic>
          <a:graphicData uri="http://schemas.openxmlformats.org/drawingml/2006/table">
            <a:tbl>
              <a:tblPr firstRow="1" firstCol="1" bandRow="1"/>
              <a:tblGrid>
                <a:gridCol w="7200800">
                  <a:extLst>
                    <a:ext uri="{9D8B030D-6E8A-4147-A177-3AD203B41FA5}">
                      <a16:colId xmlns:a16="http://schemas.microsoft.com/office/drawing/2014/main" val="3882687732"/>
                    </a:ext>
                  </a:extLst>
                </a:gridCol>
              </a:tblGrid>
              <a:tr h="360995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solidFill>
                            <a:srgbClr val="333333"/>
                          </a:solidFill>
                          <a:effectLst/>
                          <a:latin typeface="Consolas" panose="020B0609020204030204" pitchFamily="49" charset="0"/>
                          <a:ea typeface="游ゴシック" panose="020B0400000000000000" pitchFamily="50" charset="-128"/>
                          <a:cs typeface="ＭＳ Ｐゴシック" panose="020B0600070205080204" pitchFamily="50" charset="-128"/>
                        </a:rPr>
                        <a:t>$ </a:t>
                      </a:r>
                      <a:r>
                        <a:rPr lang="en-US" sz="1600" kern="0" dirty="0" err="1">
                          <a:solidFill>
                            <a:srgbClr val="76688B"/>
                          </a:solidFill>
                          <a:effectLst/>
                          <a:latin typeface="Consolas" panose="020B0609020204030204" pitchFamily="49" charset="0"/>
                          <a:ea typeface="游ゴシック" panose="020B0400000000000000" pitchFamily="50" charset="-128"/>
                          <a:cs typeface="ＭＳ Ｐゴシック" panose="020B0600070205080204" pitchFamily="50" charset="-128"/>
                        </a:rPr>
                        <a:t>sudo</a:t>
                      </a:r>
                      <a:r>
                        <a:rPr lang="en-US" sz="1600" kern="0" dirty="0">
                          <a:solidFill>
                            <a:srgbClr val="76688B"/>
                          </a:solidFill>
                          <a:effectLst/>
                          <a:latin typeface="Consolas" panose="020B0609020204030204" pitchFamily="49" charset="0"/>
                          <a:ea typeface="游ゴシック" panose="020B0400000000000000" pitchFamily="50" charset="-128"/>
                          <a:cs typeface="ＭＳ Ｐゴシック" panose="020B0600070205080204" pitchFamily="50" charset="-128"/>
                        </a:rPr>
                        <a:t> </a:t>
                      </a:r>
                      <a:r>
                        <a:rPr lang="en-US" sz="1600" kern="0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游ゴシック" panose="020B0400000000000000" pitchFamily="50" charset="-128"/>
                          <a:cs typeface="ＭＳ Ｐゴシック" panose="020B0600070205080204" pitchFamily="50" charset="-128"/>
                        </a:rPr>
                        <a:t>sysctl</a:t>
                      </a:r>
                      <a:r>
                        <a:rPr lang="en-US" sz="1600" kern="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游ゴシック" panose="020B0400000000000000" pitchFamily="50" charset="-128"/>
                          <a:cs typeface="ＭＳ Ｐゴシック" panose="020B0600070205080204" pitchFamily="50" charset="-128"/>
                        </a:rPr>
                        <a:t> –w </a:t>
                      </a:r>
                      <a:r>
                        <a:rPr lang="en-US" sz="1600" kern="0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游ゴシック" panose="020B0400000000000000" pitchFamily="50" charset="-128"/>
                          <a:cs typeface="ＭＳ Ｐゴシック" panose="020B0600070205080204" pitchFamily="50" charset="-128"/>
                        </a:rPr>
                        <a:t>net.local.stream.sendspace</a:t>
                      </a:r>
                      <a:r>
                        <a:rPr lang="en-US" sz="1600" kern="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游ゴシック" panose="020B0400000000000000" pitchFamily="50" charset="-128"/>
                          <a:cs typeface="ＭＳ Ｐゴシック" panose="020B0600070205080204" pitchFamily="50" charset="-128"/>
                        </a:rPr>
                        <a:t>=2000000</a:t>
                      </a:r>
                      <a:endParaRPr lang="ja-JP" sz="1600" kern="100" dirty="0">
                        <a:effectLst/>
                        <a:latin typeface="游明朝" panose="02020400000000000000" pitchFamily="18" charset="-128"/>
                        <a:ea typeface="游明朝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858856"/>
                  </a:ext>
                </a:extLst>
              </a:tr>
              <a:tr h="360995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altLang="ja-JP" sz="1600" kern="0" dirty="0">
                          <a:solidFill>
                            <a:srgbClr val="333333"/>
                          </a:solidFill>
                          <a:effectLst/>
                          <a:latin typeface="Consolas" panose="020B0609020204030204" pitchFamily="49" charset="0"/>
                          <a:ea typeface="游ゴシック" panose="020B0400000000000000" pitchFamily="50" charset="-128"/>
                          <a:cs typeface="ＭＳ Ｐゴシック" panose="020B0600070205080204" pitchFamily="50" charset="-128"/>
                        </a:rPr>
                        <a:t>$ </a:t>
                      </a:r>
                      <a:r>
                        <a:rPr lang="en-US" altLang="ja-JP" sz="1600" kern="0" dirty="0" err="1">
                          <a:solidFill>
                            <a:srgbClr val="76688B"/>
                          </a:solidFill>
                          <a:effectLst/>
                          <a:latin typeface="Consolas" panose="020B0609020204030204" pitchFamily="49" charset="0"/>
                          <a:ea typeface="游ゴシック" panose="020B0400000000000000" pitchFamily="50" charset="-128"/>
                          <a:cs typeface="ＭＳ Ｐゴシック" panose="020B0600070205080204" pitchFamily="50" charset="-128"/>
                        </a:rPr>
                        <a:t>sudo</a:t>
                      </a:r>
                      <a:r>
                        <a:rPr lang="en-US" altLang="ja-JP" sz="1600" kern="0" dirty="0">
                          <a:solidFill>
                            <a:srgbClr val="76688B"/>
                          </a:solidFill>
                          <a:effectLst/>
                          <a:latin typeface="Consolas" panose="020B0609020204030204" pitchFamily="49" charset="0"/>
                          <a:ea typeface="游ゴシック" panose="020B0400000000000000" pitchFamily="50" charset="-128"/>
                          <a:cs typeface="ＭＳ Ｐゴシック" panose="020B0600070205080204" pitchFamily="50" charset="-128"/>
                        </a:rPr>
                        <a:t> </a:t>
                      </a:r>
                      <a:r>
                        <a:rPr lang="en-US" altLang="ja-JP" sz="1600" kern="0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游ゴシック" panose="020B0400000000000000" pitchFamily="50" charset="-128"/>
                          <a:cs typeface="ＭＳ Ｐゴシック" panose="020B0600070205080204" pitchFamily="50" charset="-128"/>
                        </a:rPr>
                        <a:t>sysctl</a:t>
                      </a:r>
                      <a:r>
                        <a:rPr lang="en-US" altLang="ja-JP" sz="1600" kern="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游ゴシック" panose="020B0400000000000000" pitchFamily="50" charset="-128"/>
                          <a:cs typeface="ＭＳ Ｐゴシック" panose="020B0600070205080204" pitchFamily="50" charset="-128"/>
                        </a:rPr>
                        <a:t> –w </a:t>
                      </a:r>
                      <a:r>
                        <a:rPr lang="en-US" altLang="ja-JP" sz="1600" kern="0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游ゴシック" panose="020B0400000000000000" pitchFamily="50" charset="-128"/>
                          <a:cs typeface="ＭＳ Ｐゴシック" panose="020B0600070205080204" pitchFamily="50" charset="-128"/>
                        </a:rPr>
                        <a:t>net.local.stream.recvspace</a:t>
                      </a:r>
                      <a:r>
                        <a:rPr lang="en-US" altLang="ja-JP" sz="1600" kern="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游ゴシック" panose="020B0400000000000000" pitchFamily="50" charset="-128"/>
                          <a:cs typeface="ＭＳ Ｐゴシック" panose="020B0600070205080204" pitchFamily="50" charset="-128"/>
                        </a:rPr>
                        <a:t>=2000000</a:t>
                      </a:r>
                      <a:endParaRPr lang="ja-JP" sz="1600" kern="100" dirty="0">
                        <a:effectLst/>
                        <a:latin typeface="游明朝" panose="02020400000000000000" pitchFamily="18" charset="-128"/>
                        <a:ea typeface="游明朝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8161702"/>
                  </a:ext>
                </a:extLst>
              </a:tr>
            </a:tbl>
          </a:graphicData>
        </a:graphic>
      </p:graphicFrame>
      <p:grpSp>
        <p:nvGrpSpPr>
          <p:cNvPr id="13" name="グループ化 12">
            <a:extLst>
              <a:ext uri="{FF2B5EF4-FFF2-40B4-BE49-F238E27FC236}">
                <a16:creationId xmlns:a16="http://schemas.microsoft.com/office/drawing/2014/main" id="{0797BBB7-D483-4246-815D-B710DBF66AE6}"/>
              </a:ext>
            </a:extLst>
          </p:cNvPr>
          <p:cNvGrpSpPr/>
          <p:nvPr/>
        </p:nvGrpSpPr>
        <p:grpSpPr>
          <a:xfrm>
            <a:off x="1349176" y="6039887"/>
            <a:ext cx="9691213" cy="369332"/>
            <a:chOff x="1713387" y="6179372"/>
            <a:chExt cx="9691213" cy="369332"/>
          </a:xfrm>
        </p:grpSpPr>
        <p:pic>
          <p:nvPicPr>
            <p:cNvPr id="11" name="図 10" descr="挿絵, 記号 が含まれている画像&#10;&#10;自動的に生成された説明">
              <a:extLst>
                <a:ext uri="{FF2B5EF4-FFF2-40B4-BE49-F238E27FC236}">
                  <a16:creationId xmlns:a16="http://schemas.microsoft.com/office/drawing/2014/main" id="{9DC66542-1DD1-5F4B-AC67-85BB9E339BD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13387" y="6249709"/>
              <a:ext cx="228658" cy="228658"/>
            </a:xfrm>
            <a:prstGeom prst="rect">
              <a:avLst/>
            </a:prstGeom>
          </p:spPr>
        </p:pic>
        <p:sp>
          <p:nvSpPr>
            <p:cNvPr id="12" name="正方形/長方形 11">
              <a:extLst>
                <a:ext uri="{FF2B5EF4-FFF2-40B4-BE49-F238E27FC236}">
                  <a16:creationId xmlns:a16="http://schemas.microsoft.com/office/drawing/2014/main" id="{1AE3732E-B537-9A43-93DF-90FA1363CF18}"/>
                </a:ext>
              </a:extLst>
            </p:cNvPr>
            <p:cNvSpPr/>
            <p:nvPr/>
          </p:nvSpPr>
          <p:spPr>
            <a:xfrm>
              <a:off x="2027792" y="6179372"/>
              <a:ext cx="937680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ja-JP" dirty="0"/>
                <a:t>PC</a:t>
              </a:r>
              <a:r>
                <a:rPr lang="ja-JP" altLang="en-US"/>
                <a:t>再起動時にパラメータが初期化されるので、再実行しやすいようスクリプト化するのを推奨</a:t>
              </a:r>
              <a:endParaRPr lang="en-US" altLang="ja-JP" dirty="0"/>
            </a:p>
          </p:txBody>
        </p:sp>
      </p:grpSp>
    </p:spTree>
    <p:extLst>
      <p:ext uri="{BB962C8B-B14F-4D97-AF65-F5344CB8AC3E}">
        <p14:creationId xmlns:p14="http://schemas.microsoft.com/office/powerpoint/2010/main" val="42166620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A976B1F-66A4-4244-A1F9-DC6A9AD49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ja-JP" dirty="0" err="1"/>
              <a:t>cefore</a:t>
            </a:r>
            <a:r>
              <a:rPr kumimoji="1" lang="en-US" altLang="ja-JP" dirty="0"/>
              <a:t>/2021-hands-on</a:t>
            </a:r>
            <a:r>
              <a:rPr lang="en-US" altLang="ja-JP" dirty="0"/>
              <a:t>/practice-A </a:t>
            </a:r>
            <a:r>
              <a:rPr lang="ja-JP" altLang="en-US"/>
              <a:t>の中身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D794CB6-2470-F94B-856A-BE9F3C3A34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F6148-85E7-D04E-BCE7-AA55DEF7F0BF}" type="slidenum">
              <a:rPr kumimoji="1" lang="ja-JP" altLang="en-US" smtClean="0"/>
              <a:pPr/>
              <a:t>16</a:t>
            </a:fld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1EDAB506-CDF2-6A4B-B6E7-45D63D78FDBE}"/>
              </a:ext>
            </a:extLst>
          </p:cNvPr>
          <p:cNvSpPr/>
          <p:nvPr/>
        </p:nvSpPr>
        <p:spPr>
          <a:xfrm>
            <a:off x="222355" y="1244055"/>
            <a:ext cx="3407567" cy="4832092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r>
              <a:rPr lang="en-US" altLang="ja-JP" sz="1100" dirty="0">
                <a:solidFill>
                  <a:srgbClr val="F2F2F2"/>
                </a:solidFill>
                <a:latin typeface="Monaco" pitchFamily="2" charset="0"/>
              </a:rPr>
              <a:t>.</a:t>
            </a:r>
          </a:p>
          <a:p>
            <a:r>
              <a:rPr lang="en-US" altLang="ja-JP" sz="1100" dirty="0">
                <a:solidFill>
                  <a:srgbClr val="F2F2F2"/>
                </a:solidFill>
                <a:latin typeface="Monaco" pitchFamily="2" charset="0"/>
              </a:rPr>
              <a:t>├── </a:t>
            </a:r>
            <a:r>
              <a:rPr lang="en-US" altLang="ja-JP" sz="1100" dirty="0">
                <a:solidFill>
                  <a:srgbClr val="00B050"/>
                </a:solidFill>
                <a:latin typeface="Monaco" pitchFamily="2" charset="0"/>
              </a:rPr>
              <a:t>base</a:t>
            </a:r>
          </a:p>
          <a:p>
            <a:r>
              <a:rPr lang="en-US" altLang="ja-JP" sz="1100" dirty="0">
                <a:solidFill>
                  <a:srgbClr val="F2F2F2"/>
                </a:solidFill>
                <a:latin typeface="Monaco" pitchFamily="2" charset="0"/>
              </a:rPr>
              <a:t>│   └── </a:t>
            </a:r>
            <a:r>
              <a:rPr lang="en-US" altLang="ja-JP" sz="1100" dirty="0" err="1">
                <a:solidFill>
                  <a:srgbClr val="F2F2F2"/>
                </a:solidFill>
                <a:latin typeface="Monaco" pitchFamily="2" charset="0"/>
              </a:rPr>
              <a:t>Dockerfile</a:t>
            </a:r>
            <a:endParaRPr lang="en-US" altLang="ja-JP" sz="1100" dirty="0">
              <a:solidFill>
                <a:srgbClr val="F2F2F2"/>
              </a:solidFill>
              <a:latin typeface="Monaco" pitchFamily="2" charset="0"/>
            </a:endParaRPr>
          </a:p>
          <a:p>
            <a:r>
              <a:rPr lang="en-US" altLang="ja-JP" sz="1100" dirty="0">
                <a:solidFill>
                  <a:srgbClr val="F2F2F2"/>
                </a:solidFill>
                <a:latin typeface="Monaco" pitchFamily="2" charset="0"/>
              </a:rPr>
              <a:t>├── </a:t>
            </a:r>
            <a:r>
              <a:rPr lang="en-US" altLang="ja-JP" sz="1100" dirty="0">
                <a:solidFill>
                  <a:srgbClr val="FFC000"/>
                </a:solidFill>
                <a:latin typeface="Monaco" pitchFamily="2" charset="0"/>
              </a:rPr>
              <a:t>bin</a:t>
            </a:r>
          </a:p>
          <a:p>
            <a:r>
              <a:rPr lang="en-US" altLang="ja-JP" sz="1100" dirty="0">
                <a:solidFill>
                  <a:srgbClr val="F2F2F2"/>
                </a:solidFill>
                <a:latin typeface="Monaco" pitchFamily="2" charset="0"/>
              </a:rPr>
              <a:t>│   ├── bbb.mp4</a:t>
            </a:r>
          </a:p>
          <a:p>
            <a:r>
              <a:rPr lang="en-US" altLang="ja-JP" sz="1100" dirty="0">
                <a:solidFill>
                  <a:srgbClr val="F2F2F2"/>
                </a:solidFill>
                <a:latin typeface="Monaco" pitchFamily="2" charset="0"/>
              </a:rPr>
              <a:t>│   ├── </a:t>
            </a:r>
            <a:r>
              <a:rPr lang="en-US" altLang="ja-JP" sz="1100" dirty="0" err="1">
                <a:solidFill>
                  <a:srgbClr val="FF0000"/>
                </a:solidFill>
                <a:latin typeface="Monaco" pitchFamily="2" charset="0"/>
              </a:rPr>
              <a:t>consumer.bash</a:t>
            </a:r>
            <a:endParaRPr lang="en-US" altLang="ja-JP" sz="1100" dirty="0">
              <a:solidFill>
                <a:srgbClr val="FF0000"/>
              </a:solidFill>
              <a:latin typeface="Monaco" pitchFamily="2" charset="0"/>
            </a:endParaRPr>
          </a:p>
          <a:p>
            <a:r>
              <a:rPr lang="en-US" altLang="ja-JP" sz="1100" dirty="0">
                <a:solidFill>
                  <a:srgbClr val="F2F2F2"/>
                </a:solidFill>
                <a:latin typeface="Monaco" pitchFamily="2" charset="0"/>
              </a:rPr>
              <a:t>│   └── </a:t>
            </a:r>
            <a:r>
              <a:rPr lang="en-US" altLang="ja-JP" sz="1100" dirty="0" err="1">
                <a:solidFill>
                  <a:srgbClr val="FF0000"/>
                </a:solidFill>
                <a:latin typeface="Monaco" pitchFamily="2" charset="0"/>
              </a:rPr>
              <a:t>publisher.bash</a:t>
            </a:r>
            <a:endParaRPr lang="en-US" altLang="ja-JP" sz="1100" dirty="0">
              <a:solidFill>
                <a:srgbClr val="FF0000"/>
              </a:solidFill>
              <a:latin typeface="Monaco" pitchFamily="2" charset="0"/>
            </a:endParaRPr>
          </a:p>
          <a:p>
            <a:r>
              <a:rPr lang="en-US" altLang="ja-JP" sz="1100" dirty="0">
                <a:solidFill>
                  <a:srgbClr val="F2F2F2"/>
                </a:solidFill>
                <a:latin typeface="Monaco" pitchFamily="2" charset="0"/>
              </a:rPr>
              <a:t>├── </a:t>
            </a:r>
            <a:r>
              <a:rPr lang="en-US" altLang="ja-JP" sz="1100" dirty="0" err="1">
                <a:solidFill>
                  <a:srgbClr val="FF0000"/>
                </a:solidFill>
                <a:latin typeface="Monaco" pitchFamily="2" charset="0"/>
              </a:rPr>
              <a:t>build.bash</a:t>
            </a:r>
            <a:endParaRPr lang="en-US" altLang="ja-JP" sz="1100" dirty="0">
              <a:solidFill>
                <a:srgbClr val="FF0000"/>
              </a:solidFill>
              <a:latin typeface="Monaco" pitchFamily="2" charset="0"/>
            </a:endParaRPr>
          </a:p>
          <a:p>
            <a:r>
              <a:rPr lang="en-US" altLang="ja-JP" sz="1100" dirty="0">
                <a:solidFill>
                  <a:srgbClr val="F2F2F2"/>
                </a:solidFill>
                <a:latin typeface="Monaco" pitchFamily="2" charset="0"/>
              </a:rPr>
              <a:t>├── </a:t>
            </a:r>
            <a:r>
              <a:rPr lang="en-US" altLang="ja-JP" sz="1100" dirty="0">
                <a:solidFill>
                  <a:srgbClr val="00B050"/>
                </a:solidFill>
                <a:latin typeface="Monaco" pitchFamily="2" charset="0"/>
              </a:rPr>
              <a:t>cache</a:t>
            </a:r>
          </a:p>
          <a:p>
            <a:r>
              <a:rPr lang="en-US" altLang="ja-JP" sz="1100" dirty="0">
                <a:solidFill>
                  <a:srgbClr val="F2F2F2"/>
                </a:solidFill>
                <a:latin typeface="Monaco" pitchFamily="2" charset="0"/>
              </a:rPr>
              <a:t>│   ├── </a:t>
            </a:r>
            <a:r>
              <a:rPr lang="en-US" altLang="ja-JP" sz="1100" dirty="0" err="1">
                <a:solidFill>
                  <a:srgbClr val="F2F2F2"/>
                </a:solidFill>
                <a:latin typeface="Monaco" pitchFamily="2" charset="0"/>
              </a:rPr>
              <a:t>Dockerfile</a:t>
            </a:r>
            <a:endParaRPr lang="en-US" altLang="ja-JP" sz="1100" dirty="0">
              <a:solidFill>
                <a:srgbClr val="F2F2F2"/>
              </a:solidFill>
              <a:latin typeface="Monaco" pitchFamily="2" charset="0"/>
            </a:endParaRPr>
          </a:p>
          <a:p>
            <a:r>
              <a:rPr lang="en-US" altLang="ja-JP" sz="1100" dirty="0">
                <a:solidFill>
                  <a:srgbClr val="F2F2F2"/>
                </a:solidFill>
                <a:latin typeface="Monaco" pitchFamily="2" charset="0"/>
              </a:rPr>
              <a:t>│   └── </a:t>
            </a:r>
            <a:r>
              <a:rPr lang="en-US" altLang="ja-JP" sz="1100" dirty="0" err="1">
                <a:solidFill>
                  <a:srgbClr val="F2F2F2"/>
                </a:solidFill>
                <a:latin typeface="Monaco" pitchFamily="2" charset="0"/>
              </a:rPr>
              <a:t>entrypoint.bash</a:t>
            </a:r>
            <a:endParaRPr lang="en-US" altLang="ja-JP" sz="1100" dirty="0">
              <a:solidFill>
                <a:srgbClr val="F2F2F2"/>
              </a:solidFill>
              <a:latin typeface="Monaco" pitchFamily="2" charset="0"/>
            </a:endParaRPr>
          </a:p>
          <a:p>
            <a:r>
              <a:rPr lang="en-US" altLang="ja-JP" sz="1100" dirty="0">
                <a:solidFill>
                  <a:srgbClr val="F2F2F2"/>
                </a:solidFill>
                <a:latin typeface="Monaco" pitchFamily="2" charset="0"/>
              </a:rPr>
              <a:t>├── </a:t>
            </a:r>
            <a:r>
              <a:rPr lang="en-US" altLang="ja-JP" sz="1100" dirty="0" err="1">
                <a:solidFill>
                  <a:srgbClr val="F2F2F2"/>
                </a:solidFill>
                <a:latin typeface="Monaco" pitchFamily="2" charset="0"/>
              </a:rPr>
              <a:t>clean.bash</a:t>
            </a:r>
            <a:endParaRPr lang="en-US" altLang="ja-JP" sz="1100" dirty="0">
              <a:solidFill>
                <a:srgbClr val="F2F2F2"/>
              </a:solidFill>
              <a:latin typeface="Monaco" pitchFamily="2" charset="0"/>
            </a:endParaRPr>
          </a:p>
          <a:p>
            <a:r>
              <a:rPr lang="en-US" altLang="ja-JP" sz="1100" dirty="0">
                <a:solidFill>
                  <a:srgbClr val="F2F2F2"/>
                </a:solidFill>
                <a:latin typeface="Monaco" pitchFamily="2" charset="0"/>
              </a:rPr>
              <a:t>├── </a:t>
            </a:r>
            <a:r>
              <a:rPr lang="en-US" altLang="ja-JP" sz="1100" dirty="0" err="1">
                <a:solidFill>
                  <a:srgbClr val="00B050"/>
                </a:solidFill>
                <a:latin typeface="Monaco" pitchFamily="2" charset="0"/>
              </a:rPr>
              <a:t>csmgr</a:t>
            </a:r>
            <a:endParaRPr lang="en-US" altLang="ja-JP" sz="1100" dirty="0">
              <a:solidFill>
                <a:srgbClr val="00B050"/>
              </a:solidFill>
              <a:latin typeface="Monaco" pitchFamily="2" charset="0"/>
            </a:endParaRPr>
          </a:p>
          <a:p>
            <a:r>
              <a:rPr lang="en-US" altLang="ja-JP" sz="1100" dirty="0">
                <a:solidFill>
                  <a:srgbClr val="F2F2F2"/>
                </a:solidFill>
                <a:latin typeface="Monaco" pitchFamily="2" charset="0"/>
              </a:rPr>
              <a:t>│   ├── </a:t>
            </a:r>
            <a:r>
              <a:rPr lang="en-US" altLang="ja-JP" sz="1100" dirty="0" err="1">
                <a:solidFill>
                  <a:srgbClr val="F2F2F2"/>
                </a:solidFill>
                <a:latin typeface="Monaco" pitchFamily="2" charset="0"/>
              </a:rPr>
              <a:t>Dockerfile</a:t>
            </a:r>
            <a:endParaRPr lang="en-US" altLang="ja-JP" sz="1100" dirty="0">
              <a:solidFill>
                <a:srgbClr val="F2F2F2"/>
              </a:solidFill>
              <a:latin typeface="Monaco" pitchFamily="2" charset="0"/>
            </a:endParaRPr>
          </a:p>
          <a:p>
            <a:r>
              <a:rPr lang="en-US" altLang="ja-JP" sz="1100" dirty="0">
                <a:solidFill>
                  <a:srgbClr val="F2F2F2"/>
                </a:solidFill>
                <a:latin typeface="Monaco" pitchFamily="2" charset="0"/>
              </a:rPr>
              <a:t>│   └── </a:t>
            </a:r>
            <a:r>
              <a:rPr lang="en-US" altLang="ja-JP" sz="1100" dirty="0" err="1">
                <a:solidFill>
                  <a:srgbClr val="F2F2F2"/>
                </a:solidFill>
                <a:latin typeface="Monaco" pitchFamily="2" charset="0"/>
              </a:rPr>
              <a:t>entrypoint.bash</a:t>
            </a:r>
            <a:endParaRPr lang="en-US" altLang="ja-JP" sz="1100" dirty="0">
              <a:solidFill>
                <a:srgbClr val="F2F2F2"/>
              </a:solidFill>
              <a:latin typeface="Monaco" pitchFamily="2" charset="0"/>
            </a:endParaRPr>
          </a:p>
          <a:p>
            <a:r>
              <a:rPr lang="en-US" altLang="ja-JP" sz="1100" dirty="0">
                <a:solidFill>
                  <a:srgbClr val="F2F2F2"/>
                </a:solidFill>
                <a:latin typeface="Monaco" pitchFamily="2" charset="0"/>
              </a:rPr>
              <a:t>├── </a:t>
            </a:r>
            <a:r>
              <a:rPr lang="en-US" altLang="ja-JP" sz="1100" dirty="0">
                <a:solidFill>
                  <a:srgbClr val="FF0000"/>
                </a:solidFill>
                <a:latin typeface="Monaco" pitchFamily="2" charset="0"/>
              </a:rPr>
              <a:t>docker-</a:t>
            </a:r>
            <a:r>
              <a:rPr lang="en-US" altLang="ja-JP" sz="1100" dirty="0" err="1">
                <a:solidFill>
                  <a:srgbClr val="FF0000"/>
                </a:solidFill>
                <a:latin typeface="Monaco" pitchFamily="2" charset="0"/>
              </a:rPr>
              <a:t>compose.yml</a:t>
            </a:r>
            <a:endParaRPr lang="en-US" altLang="ja-JP" sz="1100" dirty="0">
              <a:solidFill>
                <a:srgbClr val="FF0000"/>
              </a:solidFill>
              <a:latin typeface="Monaco" pitchFamily="2" charset="0"/>
            </a:endParaRPr>
          </a:p>
          <a:p>
            <a:r>
              <a:rPr lang="en-US" altLang="ja-JP" sz="1100" dirty="0">
                <a:solidFill>
                  <a:srgbClr val="F2F2F2"/>
                </a:solidFill>
                <a:latin typeface="Monaco" pitchFamily="2" charset="0"/>
              </a:rPr>
              <a:t>├── docker-</a:t>
            </a:r>
            <a:r>
              <a:rPr lang="en-US" altLang="ja-JP" sz="1100" dirty="0" err="1">
                <a:solidFill>
                  <a:srgbClr val="F2F2F2"/>
                </a:solidFill>
                <a:latin typeface="Monaco" pitchFamily="2" charset="0"/>
              </a:rPr>
              <a:t>compose.yml_global</a:t>
            </a:r>
            <a:r>
              <a:rPr lang="en-US" altLang="ja-JP" sz="1100" dirty="0">
                <a:solidFill>
                  <a:srgbClr val="F2F2F2"/>
                </a:solidFill>
                <a:latin typeface="Monaco" pitchFamily="2" charset="0"/>
              </a:rPr>
              <a:t>-scenario</a:t>
            </a:r>
          </a:p>
          <a:p>
            <a:r>
              <a:rPr lang="en-US" altLang="ja-JP" sz="1100" dirty="0">
                <a:solidFill>
                  <a:srgbClr val="F2F2F2"/>
                </a:solidFill>
                <a:latin typeface="Monaco" pitchFamily="2" charset="0"/>
              </a:rPr>
              <a:t>├── docker-</a:t>
            </a:r>
            <a:r>
              <a:rPr lang="en-US" altLang="ja-JP" sz="1100" dirty="0" err="1">
                <a:solidFill>
                  <a:srgbClr val="F2F2F2"/>
                </a:solidFill>
                <a:latin typeface="Monaco" pitchFamily="2" charset="0"/>
              </a:rPr>
              <a:t>compose.yml_local</a:t>
            </a:r>
            <a:r>
              <a:rPr lang="en-US" altLang="ja-JP" sz="1100" dirty="0">
                <a:solidFill>
                  <a:srgbClr val="F2F2F2"/>
                </a:solidFill>
                <a:latin typeface="Monaco" pitchFamily="2" charset="0"/>
              </a:rPr>
              <a:t>-scenario</a:t>
            </a:r>
          </a:p>
          <a:p>
            <a:r>
              <a:rPr lang="en-US" altLang="ja-JP" sz="1100" dirty="0">
                <a:solidFill>
                  <a:srgbClr val="F2F2F2"/>
                </a:solidFill>
                <a:latin typeface="Monaco" pitchFamily="2" charset="0"/>
              </a:rPr>
              <a:t>├── </a:t>
            </a:r>
            <a:r>
              <a:rPr lang="en-US" altLang="ja-JP" sz="1100" dirty="0" err="1">
                <a:solidFill>
                  <a:srgbClr val="F2F2F2"/>
                </a:solidFill>
                <a:latin typeface="Monaco" pitchFamily="2" charset="0"/>
              </a:rPr>
              <a:t>kill.bash</a:t>
            </a:r>
            <a:endParaRPr lang="en-US" altLang="ja-JP" sz="1100" dirty="0">
              <a:solidFill>
                <a:srgbClr val="F2F2F2"/>
              </a:solidFill>
              <a:latin typeface="Monaco" pitchFamily="2" charset="0"/>
            </a:endParaRPr>
          </a:p>
          <a:p>
            <a:r>
              <a:rPr lang="en-US" altLang="ja-JP" sz="1100" dirty="0">
                <a:solidFill>
                  <a:srgbClr val="F2F2F2"/>
                </a:solidFill>
                <a:latin typeface="Monaco" pitchFamily="2" charset="0"/>
              </a:rPr>
              <a:t>├── </a:t>
            </a:r>
            <a:r>
              <a:rPr lang="en-US" altLang="ja-JP" sz="1100" dirty="0">
                <a:solidFill>
                  <a:srgbClr val="00B050"/>
                </a:solidFill>
                <a:latin typeface="Monaco" pitchFamily="2" charset="0"/>
              </a:rPr>
              <a:t>min</a:t>
            </a:r>
          </a:p>
          <a:p>
            <a:r>
              <a:rPr lang="en-US" altLang="ja-JP" sz="1100" dirty="0">
                <a:solidFill>
                  <a:srgbClr val="F2F2F2"/>
                </a:solidFill>
                <a:latin typeface="Monaco" pitchFamily="2" charset="0"/>
              </a:rPr>
              <a:t>│   ├── </a:t>
            </a:r>
            <a:r>
              <a:rPr lang="en-US" altLang="ja-JP" sz="1100" dirty="0" err="1">
                <a:solidFill>
                  <a:srgbClr val="F2F2F2"/>
                </a:solidFill>
                <a:latin typeface="Monaco" pitchFamily="2" charset="0"/>
              </a:rPr>
              <a:t>Dockerfile</a:t>
            </a:r>
            <a:endParaRPr lang="en-US" altLang="ja-JP" sz="1100" dirty="0">
              <a:solidFill>
                <a:srgbClr val="F2F2F2"/>
              </a:solidFill>
              <a:latin typeface="Monaco" pitchFamily="2" charset="0"/>
            </a:endParaRPr>
          </a:p>
          <a:p>
            <a:r>
              <a:rPr lang="en-US" altLang="ja-JP" sz="1100" dirty="0">
                <a:solidFill>
                  <a:srgbClr val="F2F2F2"/>
                </a:solidFill>
                <a:latin typeface="Monaco" pitchFamily="2" charset="0"/>
              </a:rPr>
              <a:t>│   └── </a:t>
            </a:r>
            <a:r>
              <a:rPr lang="en-US" altLang="ja-JP" sz="1100" dirty="0" err="1">
                <a:solidFill>
                  <a:srgbClr val="F2F2F2"/>
                </a:solidFill>
                <a:latin typeface="Monaco" pitchFamily="2" charset="0"/>
              </a:rPr>
              <a:t>entrypoint.bash</a:t>
            </a:r>
            <a:endParaRPr lang="en-US" altLang="ja-JP" sz="1100" dirty="0">
              <a:solidFill>
                <a:srgbClr val="F2F2F2"/>
              </a:solidFill>
              <a:latin typeface="Monaco" pitchFamily="2" charset="0"/>
            </a:endParaRPr>
          </a:p>
          <a:p>
            <a:r>
              <a:rPr lang="en-US" altLang="ja-JP" sz="1100" dirty="0">
                <a:solidFill>
                  <a:srgbClr val="F2F2F2"/>
                </a:solidFill>
                <a:latin typeface="Monaco" pitchFamily="2" charset="0"/>
              </a:rPr>
              <a:t>├── </a:t>
            </a:r>
            <a:r>
              <a:rPr lang="en-US" altLang="ja-JP" sz="1100" dirty="0" err="1">
                <a:solidFill>
                  <a:srgbClr val="FF0000"/>
                </a:solidFill>
                <a:latin typeface="Monaco" pitchFamily="2" charset="0"/>
              </a:rPr>
              <a:t>playback.bash</a:t>
            </a:r>
            <a:endParaRPr lang="en-US" altLang="ja-JP" sz="1100" dirty="0">
              <a:solidFill>
                <a:srgbClr val="FF0000"/>
              </a:solidFill>
              <a:latin typeface="Monaco" pitchFamily="2" charset="0"/>
            </a:endParaRPr>
          </a:p>
          <a:p>
            <a:r>
              <a:rPr lang="en-US" altLang="ja-JP" sz="1100" dirty="0">
                <a:solidFill>
                  <a:srgbClr val="F2F2F2"/>
                </a:solidFill>
                <a:latin typeface="Monaco" pitchFamily="2" charset="0"/>
              </a:rPr>
              <a:t>├── remove-</a:t>
            </a:r>
            <a:r>
              <a:rPr lang="en-US" altLang="ja-JP" sz="1100" dirty="0" err="1">
                <a:solidFill>
                  <a:srgbClr val="F2F2F2"/>
                </a:solidFill>
                <a:latin typeface="Monaco" pitchFamily="2" charset="0"/>
              </a:rPr>
              <a:t>images.bash</a:t>
            </a:r>
            <a:endParaRPr lang="en-US" altLang="ja-JP" sz="1100" dirty="0">
              <a:solidFill>
                <a:srgbClr val="F2F2F2"/>
              </a:solidFill>
              <a:latin typeface="Monaco" pitchFamily="2" charset="0"/>
            </a:endParaRPr>
          </a:p>
          <a:p>
            <a:r>
              <a:rPr lang="en-US" altLang="ja-JP" sz="1100" dirty="0">
                <a:solidFill>
                  <a:srgbClr val="F2F2F2"/>
                </a:solidFill>
                <a:latin typeface="Monaco" pitchFamily="2" charset="0"/>
              </a:rPr>
              <a:t>├── </a:t>
            </a:r>
            <a:r>
              <a:rPr lang="en-US" altLang="ja-JP" sz="1100" dirty="0">
                <a:solidFill>
                  <a:srgbClr val="FF0000"/>
                </a:solidFill>
                <a:latin typeface="Monaco" pitchFamily="2" charset="0"/>
              </a:rPr>
              <a:t>start-A-1.bash</a:t>
            </a:r>
          </a:p>
          <a:p>
            <a:r>
              <a:rPr lang="en-US" altLang="ja-JP" sz="1100" dirty="0">
                <a:solidFill>
                  <a:srgbClr val="F2F2F2"/>
                </a:solidFill>
                <a:latin typeface="Monaco" pitchFamily="2" charset="0"/>
              </a:rPr>
              <a:t>├── </a:t>
            </a:r>
            <a:r>
              <a:rPr lang="en-US" altLang="ja-JP" sz="1100" dirty="0">
                <a:solidFill>
                  <a:srgbClr val="FF0000"/>
                </a:solidFill>
                <a:latin typeface="Monaco" pitchFamily="2" charset="0"/>
              </a:rPr>
              <a:t>start-A-2.bash</a:t>
            </a:r>
          </a:p>
          <a:p>
            <a:r>
              <a:rPr lang="en-US" altLang="ja-JP" sz="1100" dirty="0">
                <a:solidFill>
                  <a:srgbClr val="F2F2F2"/>
                </a:solidFill>
                <a:latin typeface="Monaco" pitchFamily="2" charset="0"/>
              </a:rPr>
              <a:t>├── </a:t>
            </a:r>
            <a:r>
              <a:rPr lang="en-US" altLang="ja-JP" sz="1100" dirty="0" err="1">
                <a:solidFill>
                  <a:srgbClr val="F2F2F2"/>
                </a:solidFill>
                <a:latin typeface="Monaco" pitchFamily="2" charset="0"/>
              </a:rPr>
              <a:t>stop.bash</a:t>
            </a:r>
            <a:endParaRPr lang="en-US" altLang="ja-JP" sz="1100" dirty="0">
              <a:solidFill>
                <a:srgbClr val="F2F2F2"/>
              </a:solidFill>
              <a:latin typeface="Monaco" pitchFamily="2" charset="0"/>
            </a:endParaRPr>
          </a:p>
          <a:p>
            <a:r>
              <a:rPr lang="en-US" altLang="ja-JP" sz="1100" dirty="0">
                <a:solidFill>
                  <a:srgbClr val="F2F2F2"/>
                </a:solidFill>
                <a:latin typeface="Monaco" pitchFamily="2" charset="0"/>
              </a:rPr>
              <a:t>└── </a:t>
            </a:r>
            <a:r>
              <a:rPr lang="en-US" altLang="ja-JP" sz="1100" dirty="0" err="1">
                <a:solidFill>
                  <a:srgbClr val="FF0000"/>
                </a:solidFill>
                <a:latin typeface="Monaco" pitchFamily="2" charset="0"/>
              </a:rPr>
              <a:t>teardown.bash</a:t>
            </a:r>
            <a:endParaRPr lang="en-US" altLang="ja-JP" sz="1100" dirty="0">
              <a:solidFill>
                <a:srgbClr val="FF0000"/>
              </a:solidFill>
              <a:effectLst/>
              <a:latin typeface="Monaco" pitchFamily="2" charset="0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F751E3D5-D859-BD4F-8034-1ED3B486762C}"/>
              </a:ext>
            </a:extLst>
          </p:cNvPr>
          <p:cNvSpPr txBox="1"/>
          <p:nvPr/>
        </p:nvSpPr>
        <p:spPr>
          <a:xfrm>
            <a:off x="8653526" y="5506990"/>
            <a:ext cx="27510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>
                <a:solidFill>
                  <a:srgbClr val="00B050"/>
                </a:solidFill>
              </a:rPr>
              <a:t>緑色</a:t>
            </a:r>
            <a:r>
              <a:rPr kumimoji="1" lang="en-US" altLang="ja-JP" sz="1600" dirty="0"/>
              <a:t>: docker image</a:t>
            </a:r>
          </a:p>
          <a:p>
            <a:r>
              <a:rPr kumimoji="1" lang="ja-JP" altLang="en-US" sz="1600">
                <a:solidFill>
                  <a:srgbClr val="FFC000"/>
                </a:solidFill>
              </a:rPr>
              <a:t>黄色</a:t>
            </a:r>
            <a:r>
              <a:rPr kumimoji="1" lang="en-US" altLang="ja-JP" sz="1600" dirty="0"/>
              <a:t>: </a:t>
            </a:r>
            <a:r>
              <a:rPr kumimoji="1" lang="ja-JP" altLang="en-US" sz="1600"/>
              <a:t>共有ディレクトリ</a:t>
            </a:r>
            <a:endParaRPr kumimoji="1" lang="en-US" altLang="ja-JP" sz="1600" dirty="0"/>
          </a:p>
          <a:p>
            <a:r>
              <a:rPr kumimoji="1" lang="ja-JP" altLang="en-US" sz="1600">
                <a:solidFill>
                  <a:srgbClr val="FF0000"/>
                </a:solidFill>
              </a:rPr>
              <a:t>赤色</a:t>
            </a:r>
            <a:r>
              <a:rPr kumimoji="1" lang="en-US" altLang="ja-JP" sz="1600" dirty="0"/>
              <a:t>: practice </a:t>
            </a:r>
            <a:r>
              <a:rPr kumimoji="1" lang="ja-JP" altLang="en-US" sz="1600"/>
              <a:t>で触るファイル</a:t>
            </a:r>
            <a:endParaRPr kumimoji="1" lang="en-US" altLang="ja-JP" sz="1600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7E0A576B-6D31-DF45-994D-7E0624B633FD}"/>
              </a:ext>
            </a:extLst>
          </p:cNvPr>
          <p:cNvSpPr txBox="1"/>
          <p:nvPr/>
        </p:nvSpPr>
        <p:spPr>
          <a:xfrm>
            <a:off x="3789336" y="1182062"/>
            <a:ext cx="8402664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600" b="1" dirty="0"/>
              <a:t>base:			</a:t>
            </a:r>
            <a:r>
              <a:rPr kumimoji="1" lang="ja-JP" altLang="en-US" sz="1600"/>
              <a:t>全コンテナのベースとなる</a:t>
            </a:r>
            <a:r>
              <a:rPr kumimoji="1" lang="en-US" altLang="ja-JP" sz="1600" dirty="0"/>
              <a:t> docker image</a:t>
            </a:r>
          </a:p>
          <a:p>
            <a:endParaRPr kumimoji="1" lang="en-US" altLang="ja-JP" sz="800" dirty="0"/>
          </a:p>
          <a:p>
            <a:r>
              <a:rPr kumimoji="1" lang="en-US" altLang="ja-JP" sz="1600" b="1" dirty="0"/>
              <a:t>cache:			</a:t>
            </a:r>
            <a:r>
              <a:rPr kumimoji="1" lang="en-US" altLang="ja-JP" sz="1600" dirty="0" err="1"/>
              <a:t>localcache</a:t>
            </a:r>
            <a:r>
              <a:rPr kumimoji="1" lang="en-US" altLang="ja-JP" sz="1600" dirty="0"/>
              <a:t> mode </a:t>
            </a:r>
            <a:r>
              <a:rPr kumimoji="1" lang="ja-JP" altLang="en-US" sz="1600"/>
              <a:t>の</a:t>
            </a:r>
            <a:r>
              <a:rPr kumimoji="1" lang="en-US" altLang="ja-JP" sz="1600" dirty="0"/>
              <a:t> </a:t>
            </a:r>
            <a:r>
              <a:rPr kumimoji="1" lang="en-US" altLang="ja-JP" sz="1600" dirty="0" err="1"/>
              <a:t>cefnetd</a:t>
            </a:r>
            <a:r>
              <a:rPr kumimoji="1" lang="en-US" altLang="ja-JP" sz="1600" dirty="0"/>
              <a:t> </a:t>
            </a:r>
            <a:r>
              <a:rPr kumimoji="1" lang="ja-JP" altLang="en-US" sz="1600"/>
              <a:t>起動用</a:t>
            </a:r>
            <a:r>
              <a:rPr kumimoji="1" lang="en-US" altLang="ja-JP" sz="1600" dirty="0"/>
              <a:t> docker image</a:t>
            </a:r>
          </a:p>
          <a:p>
            <a:endParaRPr kumimoji="1" lang="en-US" altLang="ja-JP" sz="800" dirty="0"/>
          </a:p>
          <a:p>
            <a:r>
              <a:rPr kumimoji="1" lang="en-US" altLang="ja-JP" sz="1600" b="1" dirty="0" err="1"/>
              <a:t>csmgr</a:t>
            </a:r>
            <a:r>
              <a:rPr kumimoji="1" lang="en-US" altLang="ja-JP" sz="1600" b="1" dirty="0"/>
              <a:t>: 			</a:t>
            </a:r>
            <a:r>
              <a:rPr kumimoji="1" lang="en-US" altLang="ja-JP" sz="1600" dirty="0" err="1"/>
              <a:t>csmgrd</a:t>
            </a:r>
            <a:r>
              <a:rPr kumimoji="1" lang="en-US" altLang="ja-JP" sz="1600" dirty="0"/>
              <a:t> </a:t>
            </a:r>
            <a:r>
              <a:rPr kumimoji="1" lang="ja-JP" altLang="en-US" sz="1600"/>
              <a:t>と</a:t>
            </a:r>
            <a:r>
              <a:rPr kumimoji="1" lang="en-US" altLang="ja-JP" sz="1600" dirty="0"/>
              <a:t> </a:t>
            </a:r>
            <a:r>
              <a:rPr kumimoji="1" lang="en-US" altLang="ja-JP" sz="1600" dirty="0" err="1"/>
              <a:t>cefnetd</a:t>
            </a:r>
            <a:r>
              <a:rPr kumimoji="1" lang="en-US" altLang="ja-JP" sz="1600" dirty="0"/>
              <a:t> </a:t>
            </a:r>
            <a:r>
              <a:rPr kumimoji="1" lang="ja-JP" altLang="en-US" sz="1600"/>
              <a:t>起動用</a:t>
            </a:r>
            <a:r>
              <a:rPr kumimoji="1" lang="en-US" altLang="ja-JP" sz="1600" dirty="0"/>
              <a:t> docker image</a:t>
            </a:r>
            <a:r>
              <a:rPr kumimoji="1" lang="ja-JP" altLang="en-US" sz="1600"/>
              <a:t>（本</a:t>
            </a:r>
            <a:r>
              <a:rPr kumimoji="1" lang="en-US" altLang="ja-JP" sz="1600" dirty="0"/>
              <a:t>Practice</a:t>
            </a:r>
            <a:r>
              <a:rPr kumimoji="1" lang="ja-JP" altLang="en-US" sz="1600"/>
              <a:t>では不使用）</a:t>
            </a:r>
            <a:endParaRPr kumimoji="1" lang="en-US" altLang="ja-JP" sz="1600" dirty="0"/>
          </a:p>
          <a:p>
            <a:endParaRPr kumimoji="1" lang="en-US" altLang="ja-JP" sz="800" dirty="0"/>
          </a:p>
          <a:p>
            <a:r>
              <a:rPr kumimoji="1" lang="en-US" altLang="ja-JP" sz="1600" b="1" dirty="0"/>
              <a:t>min:				</a:t>
            </a:r>
            <a:r>
              <a:rPr kumimoji="1" lang="ja-JP" altLang="en-US" sz="1600"/>
              <a:t>最小構成で、</a:t>
            </a:r>
            <a:r>
              <a:rPr kumimoji="1" lang="en-US" altLang="ja-JP" sz="1600" dirty="0" err="1"/>
              <a:t>cefnetd</a:t>
            </a:r>
            <a:r>
              <a:rPr kumimoji="1" lang="en-US" altLang="ja-JP" sz="1600" dirty="0"/>
              <a:t> </a:t>
            </a:r>
            <a:r>
              <a:rPr kumimoji="1" lang="ja-JP" altLang="en-US" sz="1600"/>
              <a:t>のみ（キャッシュ機能無し）を起動する</a:t>
            </a:r>
            <a:r>
              <a:rPr kumimoji="1" lang="en-US" altLang="ja-JP" sz="1600" dirty="0"/>
              <a:t> docker image</a:t>
            </a:r>
          </a:p>
          <a:p>
            <a:endParaRPr kumimoji="1" lang="en-US" altLang="ja-JP" sz="800" dirty="0"/>
          </a:p>
          <a:p>
            <a:r>
              <a:rPr kumimoji="1" lang="en-US" altLang="ja-JP" sz="1600" b="1" dirty="0"/>
              <a:t>bin:				</a:t>
            </a:r>
            <a:r>
              <a:rPr kumimoji="1" lang="en-US" altLang="ja-JP" sz="1600" dirty="0"/>
              <a:t>host OS - docker container </a:t>
            </a:r>
            <a:r>
              <a:rPr kumimoji="1" lang="ja-JP" altLang="en-US" sz="1600"/>
              <a:t>間のデータ共有のための共有ディレクトリ</a:t>
            </a:r>
            <a:endParaRPr kumimoji="1" lang="en-US" altLang="ja-JP" sz="1600" dirty="0"/>
          </a:p>
          <a:p>
            <a:endParaRPr kumimoji="1" lang="en-US" altLang="ja-JP" sz="800" dirty="0"/>
          </a:p>
          <a:p>
            <a:r>
              <a:rPr kumimoji="1" lang="en-US" altLang="ja-JP" sz="1600" b="1" dirty="0" err="1"/>
              <a:t>build.bash</a:t>
            </a:r>
            <a:r>
              <a:rPr kumimoji="1" lang="en-US" altLang="ja-JP" sz="1600" b="1" dirty="0"/>
              <a:t>: 		</a:t>
            </a:r>
            <a:r>
              <a:rPr kumimoji="1" lang="ja-JP" altLang="en-US" sz="1600"/>
              <a:t>コンテナビルド用スクリプト</a:t>
            </a:r>
            <a:endParaRPr kumimoji="1" lang="en-US" altLang="ja-JP" sz="1600" dirty="0"/>
          </a:p>
          <a:p>
            <a:endParaRPr kumimoji="1" lang="en-US" altLang="ja-JP" sz="800" dirty="0"/>
          </a:p>
          <a:p>
            <a:r>
              <a:rPr kumimoji="1" lang="en-US" altLang="ja-JP" sz="1600" b="1" dirty="0"/>
              <a:t>start-A-*.bash:	</a:t>
            </a:r>
            <a:r>
              <a:rPr kumimoji="1" lang="ja-JP" altLang="en-US" sz="1600"/>
              <a:t>コンテナ起動</a:t>
            </a:r>
            <a:r>
              <a:rPr kumimoji="1" lang="en-US" altLang="ja-JP" sz="1600" dirty="0"/>
              <a:t> &amp; </a:t>
            </a:r>
            <a:r>
              <a:rPr kumimoji="1" lang="ja-JP" altLang="en-US" sz="1600"/>
              <a:t>シナリオ開始用スクリプト</a:t>
            </a:r>
            <a:endParaRPr kumimoji="1" lang="en-US" altLang="ja-JP" sz="1600" dirty="0"/>
          </a:p>
          <a:p>
            <a:endParaRPr kumimoji="1" lang="en-US" altLang="ja-JP" sz="800" dirty="0"/>
          </a:p>
          <a:p>
            <a:r>
              <a:rPr kumimoji="1" lang="en-US" altLang="ja-JP" sz="1600" b="1" dirty="0" err="1"/>
              <a:t>teardown.bash</a:t>
            </a:r>
            <a:r>
              <a:rPr kumimoji="1" lang="en-US" altLang="ja-JP" sz="1600" b="1" dirty="0"/>
              <a:t>:	</a:t>
            </a:r>
            <a:r>
              <a:rPr kumimoji="1" lang="ja-JP" altLang="en-US" sz="1600"/>
              <a:t>コンテナ削除</a:t>
            </a:r>
            <a:r>
              <a:rPr kumimoji="1" lang="en-US" altLang="ja-JP" sz="1600" dirty="0"/>
              <a:t> &amp; </a:t>
            </a:r>
            <a:r>
              <a:rPr kumimoji="1" lang="ja-JP" altLang="en-US" sz="1600"/>
              <a:t>シナリオ終了用スクリプト</a:t>
            </a:r>
            <a:endParaRPr kumimoji="1" lang="en-US" altLang="ja-JP" sz="1600" dirty="0"/>
          </a:p>
          <a:p>
            <a:endParaRPr kumimoji="1" lang="en-US" altLang="ja-JP" sz="800" dirty="0"/>
          </a:p>
          <a:p>
            <a:r>
              <a:rPr kumimoji="1" lang="en-US" altLang="ja-JP" sz="1600" b="1" dirty="0" err="1"/>
              <a:t>playback.bash</a:t>
            </a:r>
            <a:r>
              <a:rPr kumimoji="1" lang="en-US" altLang="ja-JP" sz="1600" b="1" dirty="0"/>
              <a:t>:	</a:t>
            </a:r>
            <a:r>
              <a:rPr kumimoji="1" lang="en-US" altLang="ja-JP" sz="1600" dirty="0" err="1"/>
              <a:t>ffplay</a:t>
            </a:r>
            <a:r>
              <a:rPr kumimoji="1" lang="en-US" altLang="ja-JP" sz="1600" dirty="0"/>
              <a:t> </a:t>
            </a:r>
            <a:r>
              <a:rPr kumimoji="1" lang="ja-JP" altLang="en-US" sz="1600"/>
              <a:t>でダウンロードした動画を再生するスクリプト</a:t>
            </a:r>
            <a:endParaRPr kumimoji="1" lang="en-US" altLang="ja-JP" sz="1600" dirty="0"/>
          </a:p>
          <a:p>
            <a:endParaRPr kumimoji="1" lang="en-US" altLang="ja-JP" sz="800" dirty="0"/>
          </a:p>
          <a:p>
            <a:r>
              <a:rPr kumimoji="1" lang="en-US" altLang="ja-JP" sz="1600" b="1" dirty="0" err="1"/>
              <a:t>consumer.bash</a:t>
            </a:r>
            <a:r>
              <a:rPr kumimoji="1" lang="en-US" altLang="ja-JP" sz="1600" b="1" dirty="0"/>
              <a:t>:	</a:t>
            </a:r>
            <a:r>
              <a:rPr kumimoji="1" lang="en-US" altLang="ja-JP" sz="1600" dirty="0"/>
              <a:t>consumer </a:t>
            </a:r>
            <a:r>
              <a:rPr kumimoji="1" lang="ja-JP" altLang="en-US" sz="1600"/>
              <a:t>コンテナ内で実行される</a:t>
            </a:r>
            <a:r>
              <a:rPr kumimoji="1" lang="en-US" altLang="ja-JP" sz="1600" dirty="0"/>
              <a:t> Interest </a:t>
            </a:r>
            <a:r>
              <a:rPr kumimoji="1" lang="ja-JP" altLang="en-US" sz="1600"/>
              <a:t>送信用スクリプト</a:t>
            </a:r>
            <a:endParaRPr kumimoji="1" lang="en-US" altLang="ja-JP" sz="1600" dirty="0"/>
          </a:p>
          <a:p>
            <a:endParaRPr kumimoji="1" lang="en-US" altLang="ja-JP" sz="800" dirty="0"/>
          </a:p>
          <a:p>
            <a:r>
              <a:rPr kumimoji="1" lang="en-US" altLang="ja-JP" sz="1600" b="1" dirty="0" err="1"/>
              <a:t>publisher.bash</a:t>
            </a:r>
            <a:r>
              <a:rPr kumimoji="1" lang="en-US" altLang="ja-JP" sz="1600" b="1" dirty="0"/>
              <a:t>:	</a:t>
            </a:r>
            <a:r>
              <a:rPr kumimoji="1" lang="en-US" altLang="ja-JP" sz="1600" dirty="0"/>
              <a:t>publisher </a:t>
            </a:r>
            <a:r>
              <a:rPr kumimoji="1" lang="ja-JP" altLang="en-US" sz="1600"/>
              <a:t>コンテナ内で実行される</a:t>
            </a:r>
            <a:r>
              <a:rPr kumimoji="1" lang="en-US" altLang="ja-JP" sz="1600" dirty="0"/>
              <a:t> </a:t>
            </a:r>
            <a:r>
              <a:rPr kumimoji="1" lang="en-US" altLang="ja-JP" sz="1600" dirty="0" err="1"/>
              <a:t>ContentObject</a:t>
            </a:r>
            <a:r>
              <a:rPr kumimoji="1" lang="en-US" altLang="ja-JP" sz="1600" dirty="0"/>
              <a:t> </a:t>
            </a:r>
            <a:r>
              <a:rPr kumimoji="1" lang="ja-JP" altLang="en-US" sz="1600"/>
              <a:t>送信用スクリプト</a:t>
            </a:r>
          </a:p>
        </p:txBody>
      </p:sp>
    </p:spTree>
    <p:extLst>
      <p:ext uri="{BB962C8B-B14F-4D97-AF65-F5344CB8AC3E}">
        <p14:creationId xmlns:p14="http://schemas.microsoft.com/office/powerpoint/2010/main" val="30181306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2A8E733-8FC6-7840-AA30-57CBAA5D6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 dirty="0"/>
              <a:t>Practice A-1: </a:t>
            </a:r>
            <a:r>
              <a:rPr lang="ja-JP" altLang="en-US"/>
              <a:t>グローバル通信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0033B38-315F-2C48-9932-9EC6DA31F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F6148-85E7-D04E-BCE7-AA55DEF7F0BF}" type="slidenum">
              <a:rPr kumimoji="1" lang="ja-JP" altLang="en-US" smtClean="0"/>
              <a:pPr/>
              <a:t>17</a:t>
            </a:fld>
            <a:endParaRPr kumimoji="1" lang="ja-JP" altLang="en-US"/>
          </a:p>
        </p:txBody>
      </p:sp>
      <p:sp>
        <p:nvSpPr>
          <p:cNvPr id="67" name="テキスト ボックス 66">
            <a:extLst>
              <a:ext uri="{FF2B5EF4-FFF2-40B4-BE49-F238E27FC236}">
                <a16:creationId xmlns:a16="http://schemas.microsoft.com/office/drawing/2014/main" id="{F3B1D557-10EB-0D45-B112-B6B5C9B46E1B}"/>
              </a:ext>
            </a:extLst>
          </p:cNvPr>
          <p:cNvSpPr txBox="1"/>
          <p:nvPr/>
        </p:nvSpPr>
        <p:spPr>
          <a:xfrm>
            <a:off x="802302" y="932552"/>
            <a:ext cx="774282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Clr>
                <a:schemeClr val="accent3"/>
              </a:buClr>
              <a:buFont typeface="Arial" panose="020B0604020202020204" pitchFamily="34" charset="0"/>
              <a:buChar char="•"/>
            </a:pPr>
            <a:r>
              <a:rPr kumimoji="1" lang="en-US" altLang="ja-JP" sz="2200" dirty="0"/>
              <a:t>NICT</a:t>
            </a:r>
            <a:r>
              <a:rPr kumimoji="1" lang="ja-JP" altLang="en-US" sz="2200"/>
              <a:t>サーバと通信して動画をストリーミング再生してみよう！</a:t>
            </a:r>
            <a:endParaRPr kumimoji="1" lang="en-US" altLang="ja-JP" sz="2200" dirty="0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FD348E4B-FA49-DA4A-BB27-5330BC48AF3C}"/>
              </a:ext>
            </a:extLst>
          </p:cNvPr>
          <p:cNvSpPr/>
          <p:nvPr/>
        </p:nvSpPr>
        <p:spPr>
          <a:xfrm>
            <a:off x="1600379" y="2592051"/>
            <a:ext cx="6508310" cy="38293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05D4868C-2FC6-7A4F-9AA2-6E667FAB68F5}"/>
              </a:ext>
            </a:extLst>
          </p:cNvPr>
          <p:cNvSpPr txBox="1"/>
          <p:nvPr/>
        </p:nvSpPr>
        <p:spPr>
          <a:xfrm>
            <a:off x="1649990" y="6095575"/>
            <a:ext cx="2700911" cy="3118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chemeClr val="accent1"/>
                </a:solidFill>
              </a:rPr>
              <a:t>macOS 10.15 (MacBook Pro)</a:t>
            </a:r>
            <a:endParaRPr kumimoji="1" lang="ja-JP" altLang="en-US">
              <a:solidFill>
                <a:schemeClr val="accent1"/>
              </a:solidFill>
            </a:endParaRPr>
          </a:p>
        </p:txBody>
      </p:sp>
      <p:pic>
        <p:nvPicPr>
          <p:cNvPr id="20" name="Picture 6" descr="Big Buck Bunny 60fps 4K - Official Blender Foundation Short Film - YouTube">
            <a:extLst>
              <a:ext uri="{FF2B5EF4-FFF2-40B4-BE49-F238E27FC236}">
                <a16:creationId xmlns:a16="http://schemas.microsoft.com/office/drawing/2014/main" id="{2B483BDC-672E-6D43-A879-137F638775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5230" y="3490891"/>
            <a:ext cx="984926" cy="554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FFmpeg を使用した Android のマルチメディア操作">
            <a:extLst>
              <a:ext uri="{FF2B5EF4-FFF2-40B4-BE49-F238E27FC236}">
                <a16:creationId xmlns:a16="http://schemas.microsoft.com/office/drawing/2014/main" id="{47E07449-B0B4-D648-9A06-8B8ED7ADB8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3470" y="4098559"/>
            <a:ext cx="1527903" cy="430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EB1CB600-63EC-1540-A891-A7746C96A14C}"/>
              </a:ext>
            </a:extLst>
          </p:cNvPr>
          <p:cNvSpPr txBox="1"/>
          <p:nvPr/>
        </p:nvSpPr>
        <p:spPr>
          <a:xfrm>
            <a:off x="2042332" y="4558354"/>
            <a:ext cx="1746929" cy="2339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" dirty="0" err="1"/>
              <a:t>ffplay</a:t>
            </a:r>
            <a:r>
              <a:rPr kumimoji="1" lang="en-US" altLang="ja-JP" sz="1200" dirty="0"/>
              <a:t> -</a:t>
            </a:r>
            <a:r>
              <a:rPr kumimoji="1" lang="en-US" altLang="ja-JP" sz="1200" dirty="0" err="1"/>
              <a:t>i</a:t>
            </a:r>
            <a:r>
              <a:rPr kumimoji="1" lang="en-US" altLang="ja-JP" sz="1200" dirty="0"/>
              <a:t> /</a:t>
            </a:r>
            <a:r>
              <a:rPr kumimoji="1" lang="en-US" altLang="ja-JP" sz="1200" dirty="0" err="1"/>
              <a:t>tmp</a:t>
            </a:r>
            <a:r>
              <a:rPr kumimoji="1" lang="en-US" altLang="ja-JP" sz="1200" dirty="0"/>
              <a:t>/video/bbb.mp4</a:t>
            </a:r>
            <a:endParaRPr kumimoji="1" lang="ja-JP" altLang="en-US" sz="1200"/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B65C8A53-AB90-7845-950B-E117BD9CB404}"/>
              </a:ext>
            </a:extLst>
          </p:cNvPr>
          <p:cNvSpPr/>
          <p:nvPr/>
        </p:nvSpPr>
        <p:spPr>
          <a:xfrm>
            <a:off x="5083900" y="4162079"/>
            <a:ext cx="2778145" cy="8522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3" name="Picture 2" descr="Launch Web with Docker | (日本語) 株式会社ブリスウェル ベトナム">
            <a:extLst>
              <a:ext uri="{FF2B5EF4-FFF2-40B4-BE49-F238E27FC236}">
                <a16:creationId xmlns:a16="http://schemas.microsoft.com/office/drawing/2014/main" id="{6F97193B-F88D-D545-BE51-3DCE6F1184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7943" y="4284874"/>
            <a:ext cx="744647" cy="636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4" descr="Black Everyday Company: docker-composeのvolumesで指定したホストのディレクトリがマウントされずハマった">
            <a:extLst>
              <a:ext uri="{FF2B5EF4-FFF2-40B4-BE49-F238E27FC236}">
                <a16:creationId xmlns:a16="http://schemas.microsoft.com/office/drawing/2014/main" id="{03FD5C94-1129-0440-929E-C632BA4375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68" r="22376"/>
          <a:stretch/>
        </p:blipFill>
        <p:spPr bwMode="auto">
          <a:xfrm>
            <a:off x="6588557" y="4256651"/>
            <a:ext cx="625264" cy="608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00675844-1557-E845-A456-826174DAA807}"/>
              </a:ext>
            </a:extLst>
          </p:cNvPr>
          <p:cNvSpPr txBox="1"/>
          <p:nvPr/>
        </p:nvSpPr>
        <p:spPr>
          <a:xfrm>
            <a:off x="6035947" y="4802876"/>
            <a:ext cx="1035855" cy="2209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050" dirty="0">
                <a:solidFill>
                  <a:schemeClr val="bg2">
                    <a:lumMod val="25000"/>
                  </a:schemeClr>
                </a:solidFill>
              </a:rPr>
              <a:t>docker-compose</a:t>
            </a:r>
            <a:endParaRPr kumimoji="1" lang="ja-JP" altLang="en-US" sz="105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9" name="楕円 182">
            <a:extLst>
              <a:ext uri="{FF2B5EF4-FFF2-40B4-BE49-F238E27FC236}">
                <a16:creationId xmlns:a16="http://schemas.microsoft.com/office/drawing/2014/main" id="{BB9EAC5C-2219-C54C-AA0F-0AFCA0B261C9}"/>
              </a:ext>
            </a:extLst>
          </p:cNvPr>
          <p:cNvSpPr/>
          <p:nvPr/>
        </p:nvSpPr>
        <p:spPr bwMode="auto">
          <a:xfrm>
            <a:off x="8437936" y="2228659"/>
            <a:ext cx="1520084" cy="461878"/>
          </a:xfrm>
          <a:prstGeom prst="ellipse">
            <a:avLst/>
          </a:prstGeom>
          <a:solidFill>
            <a:srgbClr val="5B9BD5">
              <a:lumMod val="20000"/>
              <a:lumOff val="80000"/>
            </a:srgbClr>
          </a:solidFill>
          <a:ln w="317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明朝" panose="02020600040205080304" pitchFamily="18" charset="-128"/>
              <a:cs typeface="Helvetica" panose="020B0604020202020204" pitchFamily="34" charset="0"/>
            </a:endParaRPr>
          </a:p>
        </p:txBody>
      </p:sp>
      <p:grpSp>
        <p:nvGrpSpPr>
          <p:cNvPr id="31" name="グループ化 30">
            <a:extLst>
              <a:ext uri="{FF2B5EF4-FFF2-40B4-BE49-F238E27FC236}">
                <a16:creationId xmlns:a16="http://schemas.microsoft.com/office/drawing/2014/main" id="{40CA6A59-161C-FD4D-9325-86F361569AA5}"/>
              </a:ext>
            </a:extLst>
          </p:cNvPr>
          <p:cNvGrpSpPr/>
          <p:nvPr/>
        </p:nvGrpSpPr>
        <p:grpSpPr>
          <a:xfrm>
            <a:off x="8885390" y="1690176"/>
            <a:ext cx="1177413" cy="800905"/>
            <a:chOff x="9513919" y="1383165"/>
            <a:chExt cx="1394245" cy="948400"/>
          </a:xfrm>
        </p:grpSpPr>
        <p:pic>
          <p:nvPicPr>
            <p:cNvPr id="32" name="Picture 28">
              <a:extLst>
                <a:ext uri="{FF2B5EF4-FFF2-40B4-BE49-F238E27FC236}">
                  <a16:creationId xmlns:a16="http://schemas.microsoft.com/office/drawing/2014/main" id="{FAE959B3-FF00-274B-B55D-FBB051632CC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513919" y="1738852"/>
              <a:ext cx="515054" cy="592713"/>
            </a:xfrm>
            <a:prstGeom prst="rect">
              <a:avLst/>
            </a:prstGeom>
          </p:spPr>
        </p:pic>
        <p:pic>
          <p:nvPicPr>
            <p:cNvPr id="36" name="Picture 4" descr="NICT-情報通信研究機構">
              <a:extLst>
                <a:ext uri="{FF2B5EF4-FFF2-40B4-BE49-F238E27FC236}">
                  <a16:creationId xmlns:a16="http://schemas.microsoft.com/office/drawing/2014/main" id="{F54DDF62-4A88-B44C-8330-E998DEBDBA9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079" b="7722"/>
            <a:stretch/>
          </p:blipFill>
          <p:spPr bwMode="auto">
            <a:xfrm>
              <a:off x="10001840" y="1383165"/>
              <a:ext cx="906324" cy="5743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8" name="図 37">
            <a:extLst>
              <a:ext uri="{FF2B5EF4-FFF2-40B4-BE49-F238E27FC236}">
                <a16:creationId xmlns:a16="http://schemas.microsoft.com/office/drawing/2014/main" id="{00C17219-9236-EF4A-A585-B774F807EA4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84394" y="2260129"/>
            <a:ext cx="355583" cy="340344"/>
          </a:xfrm>
          <a:prstGeom prst="rect">
            <a:avLst/>
          </a:prstGeom>
        </p:spPr>
      </p:pic>
      <p:pic>
        <p:nvPicPr>
          <p:cNvPr id="40" name="Picture 6" descr="Big Buck Bunny 60fps 4K - Official Blender Foundation Short Film - YouTube">
            <a:extLst>
              <a:ext uri="{FF2B5EF4-FFF2-40B4-BE49-F238E27FC236}">
                <a16:creationId xmlns:a16="http://schemas.microsoft.com/office/drawing/2014/main" id="{4FA88BC2-EBC2-FF43-B2A1-E7218B5172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6477" y="1808360"/>
            <a:ext cx="922472" cy="519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6496F4F2-0AC1-A045-A41B-53D00BEBC9AB}"/>
              </a:ext>
            </a:extLst>
          </p:cNvPr>
          <p:cNvSpPr txBox="1"/>
          <p:nvPr/>
        </p:nvSpPr>
        <p:spPr>
          <a:xfrm>
            <a:off x="6097149" y="2328063"/>
            <a:ext cx="29305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 dirty="0"/>
              <a:t>cat video.mp4 | </a:t>
            </a:r>
            <a:r>
              <a:rPr kumimoji="1" lang="en-US" altLang="ja-JP" sz="1100" dirty="0" err="1"/>
              <a:t>cefputstream</a:t>
            </a:r>
            <a:r>
              <a:rPr kumimoji="1" lang="en-US" altLang="ja-JP" sz="1100" dirty="0"/>
              <a:t> </a:t>
            </a:r>
            <a:r>
              <a:rPr kumimoji="1" lang="en-US" altLang="ja-JP" sz="1100" dirty="0" err="1"/>
              <a:t>ccnx</a:t>
            </a:r>
            <a:r>
              <a:rPr kumimoji="1" lang="en-US" altLang="ja-JP" sz="1100" dirty="0"/>
              <a:t>:/stream</a:t>
            </a:r>
            <a:endParaRPr kumimoji="1" lang="ja-JP" altLang="en-US" sz="1100"/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6B011CDC-3479-B641-8BC7-41C7F80CEE74}"/>
              </a:ext>
            </a:extLst>
          </p:cNvPr>
          <p:cNvSpPr/>
          <p:nvPr/>
        </p:nvSpPr>
        <p:spPr>
          <a:xfrm>
            <a:off x="5083900" y="3057014"/>
            <a:ext cx="952047" cy="106557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3" name="図 42">
            <a:extLst>
              <a:ext uri="{FF2B5EF4-FFF2-40B4-BE49-F238E27FC236}">
                <a16:creationId xmlns:a16="http://schemas.microsoft.com/office/drawing/2014/main" id="{3ADC608A-9ECE-7544-9F2D-293B2EDB4B6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80349" y="3528414"/>
            <a:ext cx="513655" cy="491642"/>
          </a:xfrm>
          <a:prstGeom prst="rect">
            <a:avLst/>
          </a:prstGeom>
        </p:spPr>
      </p:pic>
      <p:sp>
        <p:nvSpPr>
          <p:cNvPr id="44" name="テキスト ボックス 43">
            <a:extLst>
              <a:ext uri="{FF2B5EF4-FFF2-40B4-BE49-F238E27FC236}">
                <a16:creationId xmlns:a16="http://schemas.microsoft.com/office/drawing/2014/main" id="{82D877B8-24C5-C345-8210-8B100A4DC0DB}"/>
              </a:ext>
            </a:extLst>
          </p:cNvPr>
          <p:cNvSpPr txBox="1"/>
          <p:nvPr/>
        </p:nvSpPr>
        <p:spPr>
          <a:xfrm>
            <a:off x="5835578" y="3732188"/>
            <a:ext cx="2719603" cy="2209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 dirty="0" err="1"/>
              <a:t>cefgetstream</a:t>
            </a:r>
            <a:r>
              <a:rPr kumimoji="1" lang="en-US" altLang="ja-JP" sz="1100" dirty="0"/>
              <a:t> </a:t>
            </a:r>
            <a:r>
              <a:rPr kumimoji="1" lang="en-US" altLang="ja-JP" sz="1100" dirty="0" err="1"/>
              <a:t>ccnx</a:t>
            </a:r>
            <a:r>
              <a:rPr kumimoji="1" lang="en-US" altLang="ja-JP" sz="1100" dirty="0"/>
              <a:t>:/stream &gt; /</a:t>
            </a:r>
            <a:r>
              <a:rPr kumimoji="1" lang="en-US" altLang="ja-JP" sz="1100" dirty="0" err="1"/>
              <a:t>tmp</a:t>
            </a:r>
            <a:r>
              <a:rPr kumimoji="1" lang="en-US" altLang="ja-JP" sz="1100" dirty="0"/>
              <a:t>/video/bbb.mp4</a:t>
            </a:r>
          </a:p>
        </p:txBody>
      </p:sp>
      <p:grpSp>
        <p:nvGrpSpPr>
          <p:cNvPr id="13" name="グループ化 12">
            <a:extLst>
              <a:ext uri="{FF2B5EF4-FFF2-40B4-BE49-F238E27FC236}">
                <a16:creationId xmlns:a16="http://schemas.microsoft.com/office/drawing/2014/main" id="{5182862A-5B6D-A642-A7A1-4A4CEEF5E47E}"/>
              </a:ext>
            </a:extLst>
          </p:cNvPr>
          <p:cNvGrpSpPr/>
          <p:nvPr/>
        </p:nvGrpSpPr>
        <p:grpSpPr>
          <a:xfrm>
            <a:off x="5117003" y="2957777"/>
            <a:ext cx="761037" cy="233920"/>
            <a:chOff x="6585702" y="2556367"/>
            <a:chExt cx="901190" cy="276999"/>
          </a:xfrm>
        </p:grpSpPr>
        <p:sp>
          <p:nvSpPr>
            <p:cNvPr id="12" name="角丸四角形 11">
              <a:extLst>
                <a:ext uri="{FF2B5EF4-FFF2-40B4-BE49-F238E27FC236}">
                  <a16:creationId xmlns:a16="http://schemas.microsoft.com/office/drawing/2014/main" id="{0B117FFE-9261-BD4B-A169-AEA319D775CF}"/>
                </a:ext>
              </a:extLst>
            </p:cNvPr>
            <p:cNvSpPr/>
            <p:nvPr/>
          </p:nvSpPr>
          <p:spPr>
            <a:xfrm>
              <a:off x="6585702" y="2595319"/>
              <a:ext cx="901190" cy="2241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5" name="テキスト ボックス 44">
              <a:extLst>
                <a:ext uri="{FF2B5EF4-FFF2-40B4-BE49-F238E27FC236}">
                  <a16:creationId xmlns:a16="http://schemas.microsoft.com/office/drawing/2014/main" id="{166851ED-1601-DA46-8248-DA6A033478FA}"/>
                </a:ext>
              </a:extLst>
            </p:cNvPr>
            <p:cNvSpPr txBox="1"/>
            <p:nvPr/>
          </p:nvSpPr>
          <p:spPr>
            <a:xfrm>
              <a:off x="6607400" y="2556367"/>
              <a:ext cx="85792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200" dirty="0"/>
                <a:t>consumer</a:t>
              </a:r>
              <a:endParaRPr kumimoji="1" lang="ja-JP" altLang="en-US" sz="1200"/>
            </a:p>
          </p:txBody>
        </p:sp>
      </p:grpSp>
      <p:cxnSp>
        <p:nvCxnSpPr>
          <p:cNvPr id="17" name="直線矢印コネクタ 16">
            <a:extLst>
              <a:ext uri="{FF2B5EF4-FFF2-40B4-BE49-F238E27FC236}">
                <a16:creationId xmlns:a16="http://schemas.microsoft.com/office/drawing/2014/main" id="{B26F1749-AA1B-ED48-B55B-DA0723BD06F3}"/>
              </a:ext>
            </a:extLst>
          </p:cNvPr>
          <p:cNvCxnSpPr>
            <a:cxnSpLocks/>
          </p:cNvCxnSpPr>
          <p:nvPr/>
        </p:nvCxnSpPr>
        <p:spPr>
          <a:xfrm flipV="1">
            <a:off x="5906416" y="2648063"/>
            <a:ext cx="2475492" cy="881762"/>
          </a:xfrm>
          <a:prstGeom prst="straightConnector1">
            <a:avLst/>
          </a:prstGeom>
          <a:ln w="28575">
            <a:solidFill>
              <a:srgbClr val="0432FF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矢印コネクタ 45">
            <a:extLst>
              <a:ext uri="{FF2B5EF4-FFF2-40B4-BE49-F238E27FC236}">
                <a16:creationId xmlns:a16="http://schemas.microsoft.com/office/drawing/2014/main" id="{A75A5726-66F5-9C42-94EC-B27D59150A3E}"/>
              </a:ext>
            </a:extLst>
          </p:cNvPr>
          <p:cNvCxnSpPr>
            <a:cxnSpLocks/>
          </p:cNvCxnSpPr>
          <p:nvPr/>
        </p:nvCxnSpPr>
        <p:spPr>
          <a:xfrm flipH="1">
            <a:off x="5990453" y="2851358"/>
            <a:ext cx="2512751" cy="904518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86B72D27-3CD3-5941-B0F0-086B97FEEA84}"/>
              </a:ext>
            </a:extLst>
          </p:cNvPr>
          <p:cNvSpPr txBox="1"/>
          <p:nvPr/>
        </p:nvSpPr>
        <p:spPr>
          <a:xfrm rot="20379389">
            <a:off x="5690442" y="3081574"/>
            <a:ext cx="1505590" cy="2339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" dirty="0">
                <a:solidFill>
                  <a:srgbClr val="0432FF"/>
                </a:solidFill>
              </a:rPr>
              <a:t>Symbolic Interest (SMI)</a:t>
            </a:r>
            <a:endParaRPr kumimoji="1" lang="ja-JP" altLang="en-US" sz="1200">
              <a:solidFill>
                <a:srgbClr val="0432FF"/>
              </a:solidFill>
            </a:endParaRPr>
          </a:p>
        </p:txBody>
      </p:sp>
      <p:sp>
        <p:nvSpPr>
          <p:cNvPr id="48" name="テキスト ボックス 47">
            <a:extLst>
              <a:ext uri="{FF2B5EF4-FFF2-40B4-BE49-F238E27FC236}">
                <a16:creationId xmlns:a16="http://schemas.microsoft.com/office/drawing/2014/main" id="{45384E32-0530-DB45-8BC2-FC10F1C91E32}"/>
              </a:ext>
            </a:extLst>
          </p:cNvPr>
          <p:cNvSpPr txBox="1"/>
          <p:nvPr/>
        </p:nvSpPr>
        <p:spPr>
          <a:xfrm rot="20434604">
            <a:off x="7401094" y="3047591"/>
            <a:ext cx="1307950" cy="2339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" dirty="0" err="1">
                <a:solidFill>
                  <a:srgbClr val="FF0000"/>
                </a:solidFill>
              </a:rPr>
              <a:t>ContentObject</a:t>
            </a:r>
            <a:r>
              <a:rPr kumimoji="1" lang="en-US" altLang="ja-JP" sz="1200" dirty="0">
                <a:solidFill>
                  <a:srgbClr val="FF0000"/>
                </a:solidFill>
              </a:rPr>
              <a:t>(Cob)</a:t>
            </a:r>
            <a:endParaRPr kumimoji="1" lang="ja-JP" altLang="en-US" sz="1200">
              <a:solidFill>
                <a:srgbClr val="FF0000"/>
              </a:solidFill>
            </a:endParaRPr>
          </a:p>
        </p:txBody>
      </p:sp>
      <p:sp>
        <p:nvSpPr>
          <p:cNvPr id="47" name="円柱 46">
            <a:extLst>
              <a:ext uri="{FF2B5EF4-FFF2-40B4-BE49-F238E27FC236}">
                <a16:creationId xmlns:a16="http://schemas.microsoft.com/office/drawing/2014/main" id="{8FA4793F-B9F3-CD45-97E4-514E063C81AB}"/>
              </a:ext>
            </a:extLst>
          </p:cNvPr>
          <p:cNvSpPr/>
          <p:nvPr/>
        </p:nvSpPr>
        <p:spPr>
          <a:xfrm>
            <a:off x="5451769" y="5451876"/>
            <a:ext cx="1316680" cy="711634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テキスト ボックス 48">
            <a:extLst>
              <a:ext uri="{FF2B5EF4-FFF2-40B4-BE49-F238E27FC236}">
                <a16:creationId xmlns:a16="http://schemas.microsoft.com/office/drawing/2014/main" id="{30407B9F-B059-B14B-8B70-A3283065865D}"/>
              </a:ext>
            </a:extLst>
          </p:cNvPr>
          <p:cNvSpPr txBox="1"/>
          <p:nvPr/>
        </p:nvSpPr>
        <p:spPr>
          <a:xfrm>
            <a:off x="5502625" y="5640114"/>
            <a:ext cx="1238910" cy="4418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>
                <a:solidFill>
                  <a:schemeClr val="bg1"/>
                </a:solidFill>
              </a:rPr>
              <a:t>shared directory</a:t>
            </a:r>
          </a:p>
          <a:p>
            <a:r>
              <a:rPr kumimoji="1" lang="en-US" altLang="ja-JP" sz="1400" dirty="0">
                <a:solidFill>
                  <a:schemeClr val="bg1"/>
                </a:solidFill>
              </a:rPr>
              <a:t>/</a:t>
            </a:r>
            <a:r>
              <a:rPr kumimoji="1" lang="en-US" altLang="ja-JP" sz="1400" dirty="0" err="1">
                <a:solidFill>
                  <a:schemeClr val="bg1"/>
                </a:solidFill>
              </a:rPr>
              <a:t>tmp</a:t>
            </a:r>
            <a:r>
              <a:rPr kumimoji="1" lang="en-US" altLang="ja-JP" sz="1400" dirty="0">
                <a:solidFill>
                  <a:schemeClr val="bg1"/>
                </a:solidFill>
              </a:rPr>
              <a:t>/video/</a:t>
            </a:r>
            <a:endParaRPr kumimoji="1" lang="ja-JP" altLang="en-US" sz="1400">
              <a:solidFill>
                <a:schemeClr val="bg1"/>
              </a:solidFill>
            </a:endParaRPr>
          </a:p>
        </p:txBody>
      </p:sp>
      <p:cxnSp>
        <p:nvCxnSpPr>
          <p:cNvPr id="52" name="直線矢印コネクタ 51">
            <a:extLst>
              <a:ext uri="{FF2B5EF4-FFF2-40B4-BE49-F238E27FC236}">
                <a16:creationId xmlns:a16="http://schemas.microsoft.com/office/drawing/2014/main" id="{A659E4CF-FC60-3B44-9E1B-C92740B6959F}"/>
              </a:ext>
            </a:extLst>
          </p:cNvPr>
          <p:cNvCxnSpPr>
            <a:cxnSpLocks/>
          </p:cNvCxnSpPr>
          <p:nvPr/>
        </p:nvCxnSpPr>
        <p:spPr>
          <a:xfrm>
            <a:off x="5923586" y="4000800"/>
            <a:ext cx="0" cy="1549526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角丸四角形 10">
            <a:extLst>
              <a:ext uri="{FF2B5EF4-FFF2-40B4-BE49-F238E27FC236}">
                <a16:creationId xmlns:a16="http://schemas.microsoft.com/office/drawing/2014/main" id="{49A7F576-DF0C-054D-8CD8-611E0FBDA5A2}"/>
              </a:ext>
            </a:extLst>
          </p:cNvPr>
          <p:cNvSpPr/>
          <p:nvPr/>
        </p:nvSpPr>
        <p:spPr>
          <a:xfrm>
            <a:off x="1307365" y="1697433"/>
            <a:ext cx="8939962" cy="4913951"/>
          </a:xfrm>
          <a:prstGeom prst="roundRect">
            <a:avLst>
              <a:gd name="adj" fmla="val 3811"/>
            </a:avLst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正方形/長方形 49">
            <a:extLst>
              <a:ext uri="{FF2B5EF4-FFF2-40B4-BE49-F238E27FC236}">
                <a16:creationId xmlns:a16="http://schemas.microsoft.com/office/drawing/2014/main" id="{069A81CE-E561-0549-9121-44B894B6CD38}"/>
              </a:ext>
            </a:extLst>
          </p:cNvPr>
          <p:cNvSpPr/>
          <p:nvPr/>
        </p:nvSpPr>
        <p:spPr>
          <a:xfrm>
            <a:off x="1518362" y="1490121"/>
            <a:ext cx="1893467" cy="400110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>
              <a:buClr>
                <a:schemeClr val="accent3"/>
              </a:buClr>
            </a:pPr>
            <a:r>
              <a:rPr kumimoji="1" lang="ja-JP" altLang="en-US" sz="2000"/>
              <a:t>システム構成図</a:t>
            </a:r>
          </a:p>
        </p:txBody>
      </p:sp>
      <p:sp>
        <p:nvSpPr>
          <p:cNvPr id="51" name="正方形/長方形 50">
            <a:extLst>
              <a:ext uri="{FF2B5EF4-FFF2-40B4-BE49-F238E27FC236}">
                <a16:creationId xmlns:a16="http://schemas.microsoft.com/office/drawing/2014/main" id="{BB497EDF-F7DD-7B44-BFD1-EBF45881C45F}"/>
              </a:ext>
            </a:extLst>
          </p:cNvPr>
          <p:cNvSpPr/>
          <p:nvPr/>
        </p:nvSpPr>
        <p:spPr>
          <a:xfrm>
            <a:off x="10951266" y="62542"/>
            <a:ext cx="1152128" cy="216025"/>
          </a:xfrm>
          <a:prstGeom prst="rect">
            <a:avLst/>
          </a:prstGeom>
          <a:solidFill>
            <a:srgbClr val="9BBB59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600" b="0" i="0" u="none" strike="noStrike" kern="0" cap="none" spc="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メイリオ"/>
                <a:cs typeface="+mn-cs"/>
              </a:rPr>
              <a:t>Practice</a:t>
            </a:r>
            <a:endParaRPr kumimoji="0" lang="ja-JP" altLang="en-US" sz="1600" b="0" i="0" u="none" strike="noStrike" kern="0" cap="none" spc="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メイリオ"/>
            </a:endParaRPr>
          </a:p>
        </p:txBody>
      </p:sp>
      <p:cxnSp>
        <p:nvCxnSpPr>
          <p:cNvPr id="53" name="直線矢印コネクタ 52">
            <a:extLst>
              <a:ext uri="{FF2B5EF4-FFF2-40B4-BE49-F238E27FC236}">
                <a16:creationId xmlns:a16="http://schemas.microsoft.com/office/drawing/2014/main" id="{4BCA219C-119C-3944-B3C3-77F17B5505E0}"/>
              </a:ext>
            </a:extLst>
          </p:cNvPr>
          <p:cNvCxnSpPr>
            <a:cxnSpLocks/>
          </p:cNvCxnSpPr>
          <p:nvPr/>
        </p:nvCxnSpPr>
        <p:spPr>
          <a:xfrm>
            <a:off x="3068152" y="4848283"/>
            <a:ext cx="2319571" cy="709300"/>
          </a:xfrm>
          <a:prstGeom prst="straightConnector1">
            <a:avLst/>
          </a:prstGeom>
          <a:ln w="28575">
            <a:solidFill>
              <a:srgbClr val="00B050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43401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コンテンツ プレースホルダー 75">
            <a:extLst>
              <a:ext uri="{FF2B5EF4-FFF2-40B4-BE49-F238E27FC236}">
                <a16:creationId xmlns:a16="http://schemas.microsoft.com/office/drawing/2014/main" id="{425CFB70-3EEA-1F42-AA69-6453A1BE87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8673" y="1012825"/>
            <a:ext cx="5356689" cy="5012056"/>
          </a:xfrm>
        </p:spPr>
        <p:txBody>
          <a:bodyPr>
            <a:normAutofit/>
          </a:bodyPr>
          <a:lstStyle/>
          <a:p>
            <a:r>
              <a:rPr lang="en-US" altLang="ja-JP" sz="1800" dirty="0" err="1"/>
              <a:t>build.bash</a:t>
            </a:r>
            <a:endParaRPr lang="en-US" altLang="ja-JP" sz="1800" dirty="0"/>
          </a:p>
          <a:p>
            <a:pPr lvl="1"/>
            <a:r>
              <a:rPr lang="ja-JP" altLang="en-US" sz="1600"/>
              <a:t>キャッシュからビルドされることを確認</a:t>
            </a:r>
            <a:endParaRPr lang="en-US" altLang="ja-JP" sz="1600" dirty="0"/>
          </a:p>
          <a:p>
            <a:endParaRPr lang="en-US" altLang="ja-JP" sz="1800" dirty="0"/>
          </a:p>
          <a:p>
            <a:r>
              <a:rPr lang="en-US" altLang="ja-JP" sz="1800" dirty="0" err="1"/>
              <a:t>playback.bash</a:t>
            </a:r>
            <a:endParaRPr lang="en-US" altLang="ja-JP" sz="1800" dirty="0"/>
          </a:p>
          <a:p>
            <a:pPr lvl="1"/>
            <a:r>
              <a:rPr lang="ja-JP" altLang="en-US" sz="1600"/>
              <a:t>後に</a:t>
            </a:r>
            <a:r>
              <a:rPr lang="en-US" altLang="ja-JP" sz="1600" dirty="0"/>
              <a:t> </a:t>
            </a:r>
            <a:r>
              <a:rPr lang="en-US" altLang="ja-JP" sz="1600" dirty="0" err="1"/>
              <a:t>cefgetstream</a:t>
            </a:r>
            <a:r>
              <a:rPr lang="en-US" altLang="ja-JP" sz="1600" dirty="0"/>
              <a:t> </a:t>
            </a:r>
            <a:r>
              <a:rPr lang="ja-JP" altLang="en-US" sz="1600"/>
              <a:t>でダウンロードされるファイルの再生を</a:t>
            </a:r>
            <a:r>
              <a:rPr lang="en-US" altLang="ja-JP" sz="1600" dirty="0"/>
              <a:t> </a:t>
            </a:r>
            <a:r>
              <a:rPr lang="en-US" altLang="ja-JP" sz="1600" dirty="0" err="1"/>
              <a:t>ffplay</a:t>
            </a:r>
            <a:r>
              <a:rPr lang="en-US" altLang="ja-JP" sz="1600" dirty="0"/>
              <a:t> </a:t>
            </a:r>
            <a:r>
              <a:rPr lang="ja-JP" altLang="en-US" sz="1600"/>
              <a:t>で待ち受け</a:t>
            </a:r>
            <a:endParaRPr lang="en-US" altLang="ja-JP" sz="1600" dirty="0"/>
          </a:p>
          <a:p>
            <a:pPr marL="383400" lvl="1" indent="0">
              <a:buNone/>
            </a:pPr>
            <a:endParaRPr lang="en-US" altLang="ja-JP" sz="1600" dirty="0"/>
          </a:p>
          <a:p>
            <a:pPr marL="383400" lvl="1" indent="0">
              <a:buNone/>
            </a:pPr>
            <a:endParaRPr lang="en-US" altLang="ja-JP" sz="1600" dirty="0"/>
          </a:p>
          <a:p>
            <a:pPr marL="383400" lvl="1" indent="0">
              <a:buNone/>
            </a:pPr>
            <a:endParaRPr lang="en-US" altLang="ja-JP" sz="500" dirty="0"/>
          </a:p>
          <a:p>
            <a:r>
              <a:rPr lang="en-US" altLang="ja-JP" sz="1800" dirty="0"/>
              <a:t>start-A-1.bash</a:t>
            </a:r>
          </a:p>
          <a:p>
            <a:pPr lvl="1"/>
            <a:r>
              <a:rPr lang="en-US" altLang="ja-JP" sz="1600" dirty="0"/>
              <a:t>consumer </a:t>
            </a:r>
            <a:r>
              <a:rPr lang="ja-JP" altLang="en-US" sz="1600"/>
              <a:t>コンテナ起動</a:t>
            </a:r>
            <a:endParaRPr lang="en-US" altLang="ja-JP" sz="1600" dirty="0"/>
          </a:p>
          <a:p>
            <a:endParaRPr lang="en-US" altLang="ja-JP" sz="1800" dirty="0"/>
          </a:p>
          <a:p>
            <a:endParaRPr lang="ja-JP" altLang="en-US" sz="1800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D3975896-779D-2946-B5A9-655990664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 dirty="0"/>
              <a:t>Practice A-1</a:t>
            </a:r>
            <a:r>
              <a:rPr lang="ja-JP" altLang="en-US"/>
              <a:t>（準備）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53FD7739-FDCB-2645-8D71-61A58B7F3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F6148-85E7-D04E-BCE7-AA55DEF7F0BF}" type="slidenum">
              <a:rPr kumimoji="1" lang="ja-JP" altLang="en-US" smtClean="0"/>
              <a:pPr/>
              <a:t>18</a:t>
            </a:fld>
            <a:endParaRPr kumimoji="1" lang="ja-JP" altLang="en-US"/>
          </a:p>
        </p:txBody>
      </p:sp>
      <p:sp>
        <p:nvSpPr>
          <p:cNvPr id="74" name="コンテンツ プレースホルダー 2">
            <a:extLst>
              <a:ext uri="{FF2B5EF4-FFF2-40B4-BE49-F238E27FC236}">
                <a16:creationId xmlns:a16="http://schemas.microsoft.com/office/drawing/2014/main" id="{E7C48E6B-ED5D-7C49-ADCF-7462E193EE45}"/>
              </a:ext>
            </a:extLst>
          </p:cNvPr>
          <p:cNvSpPr txBox="1">
            <a:spLocks/>
          </p:cNvSpPr>
          <p:nvPr/>
        </p:nvSpPr>
        <p:spPr>
          <a:xfrm>
            <a:off x="588673" y="1012825"/>
            <a:ext cx="5881976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3024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004EA2"/>
              </a:buClr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  <a:cs typeface="+mn-cs"/>
              </a:defRPr>
            </a:lvl1pPr>
            <a:lvl2pPr marL="685800" indent="-3024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004EA2"/>
              </a:buClr>
              <a:buSzPct val="80000"/>
              <a:buFont typeface=".Hiragino Kaku Gothic Interface W3"/>
              <a:buChar char="－"/>
              <a:defRPr kumimoji="1" sz="2200" kern="12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  <a:cs typeface="+mn-cs"/>
              </a:defRPr>
            </a:lvl2pPr>
            <a:lvl3pPr marL="1143000" indent="-3024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004EA2"/>
              </a:buClr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  <a:cs typeface="+mn-cs"/>
              </a:defRPr>
            </a:lvl3pPr>
            <a:lvl4pPr marL="1600200" indent="-3024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004EA2"/>
              </a:buClr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  <a:cs typeface="+mn-cs"/>
              </a:defRPr>
            </a:lvl4pPr>
            <a:lvl5pPr marL="2057400" indent="-3024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004EA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ja-JP" altLang="en-US"/>
          </a:p>
        </p:txBody>
      </p:sp>
      <p:sp>
        <p:nvSpPr>
          <p:cNvPr id="75" name="正方形/長方形 74">
            <a:extLst>
              <a:ext uri="{FF2B5EF4-FFF2-40B4-BE49-F238E27FC236}">
                <a16:creationId xmlns:a16="http://schemas.microsoft.com/office/drawing/2014/main" id="{75D11E9F-F248-B243-9AD7-397FD98E1EA9}"/>
              </a:ext>
            </a:extLst>
          </p:cNvPr>
          <p:cNvSpPr/>
          <p:nvPr/>
        </p:nvSpPr>
        <p:spPr>
          <a:xfrm>
            <a:off x="10951266" y="62542"/>
            <a:ext cx="1152128" cy="216025"/>
          </a:xfrm>
          <a:prstGeom prst="rect">
            <a:avLst/>
          </a:prstGeom>
          <a:solidFill>
            <a:srgbClr val="9BBB59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600" b="0" i="0" u="none" strike="noStrike" kern="0" cap="none" spc="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メイリオ"/>
                <a:cs typeface="+mn-cs"/>
              </a:rPr>
              <a:t>Practice</a:t>
            </a:r>
            <a:endParaRPr kumimoji="0" lang="ja-JP" altLang="en-US" sz="1600" b="0" i="0" u="none" strike="noStrike" kern="0" cap="none" spc="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メイリオ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F4931546-9331-7944-A541-B256F49F33A0}"/>
              </a:ext>
            </a:extLst>
          </p:cNvPr>
          <p:cNvSpPr/>
          <p:nvPr/>
        </p:nvSpPr>
        <p:spPr>
          <a:xfrm>
            <a:off x="1029844" y="1690555"/>
            <a:ext cx="5211280" cy="253916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r>
              <a:rPr lang="en-US" altLang="ja-JP" sz="1050" dirty="0">
                <a:solidFill>
                  <a:srgbClr val="F2F2F2"/>
                </a:solidFill>
                <a:latin typeface="Monaco" pitchFamily="2" charset="0"/>
              </a:rPr>
              <a:t>% ./</a:t>
            </a:r>
            <a:r>
              <a:rPr lang="en-US" altLang="ja-JP" sz="1050" dirty="0" err="1">
                <a:solidFill>
                  <a:srgbClr val="F2F2F2"/>
                </a:solidFill>
                <a:latin typeface="Monaco" pitchFamily="2" charset="0"/>
              </a:rPr>
              <a:t>build.bash</a:t>
            </a:r>
            <a:r>
              <a:rPr lang="en-US" altLang="ja-JP" sz="1050" dirty="0">
                <a:solidFill>
                  <a:srgbClr val="F2F2F2"/>
                </a:solidFill>
                <a:latin typeface="Monaco" pitchFamily="2" charset="0"/>
              </a:rPr>
              <a:t> </a:t>
            </a:r>
            <a:endParaRPr lang="en-US" altLang="ja-JP" sz="1050" dirty="0">
              <a:solidFill>
                <a:srgbClr val="F2F2F2"/>
              </a:solidFill>
              <a:effectLst/>
              <a:latin typeface="Monaco" pitchFamily="2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236EC8B9-88DA-6E4F-9A3C-EA6765654DEC}"/>
              </a:ext>
            </a:extLst>
          </p:cNvPr>
          <p:cNvSpPr/>
          <p:nvPr/>
        </p:nvSpPr>
        <p:spPr>
          <a:xfrm>
            <a:off x="1029844" y="3050649"/>
            <a:ext cx="5216796" cy="430887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r>
              <a:rPr lang="en-US" altLang="ja-JP" sz="1050" dirty="0">
                <a:solidFill>
                  <a:srgbClr val="F2F2F2"/>
                </a:solidFill>
                <a:latin typeface="Monaco" pitchFamily="2" charset="0"/>
              </a:rPr>
              <a:t>% ./</a:t>
            </a:r>
            <a:r>
              <a:rPr lang="en-US" altLang="ja-JP" sz="1050" dirty="0" err="1">
                <a:solidFill>
                  <a:srgbClr val="F2F2F2"/>
                </a:solidFill>
                <a:latin typeface="Monaco" pitchFamily="2" charset="0"/>
              </a:rPr>
              <a:t>playback.bash</a:t>
            </a:r>
            <a:r>
              <a:rPr lang="en-US" altLang="ja-JP" sz="1050" dirty="0">
                <a:solidFill>
                  <a:srgbClr val="F2F2F2"/>
                </a:solidFill>
                <a:latin typeface="Monaco" pitchFamily="2" charset="0"/>
              </a:rPr>
              <a:t> </a:t>
            </a:r>
          </a:p>
          <a:p>
            <a:r>
              <a:rPr lang="en-US" altLang="ja-JP" sz="1050" dirty="0">
                <a:solidFill>
                  <a:srgbClr val="F2F2F2"/>
                </a:solidFill>
                <a:latin typeface="Monaco" pitchFamily="2" charset="0"/>
              </a:rPr>
              <a:t>Trying to play the video .....</a:t>
            </a:r>
            <a:endParaRPr lang="en-US" altLang="ja-JP" sz="1050" dirty="0">
              <a:solidFill>
                <a:srgbClr val="F2F2F2"/>
              </a:solidFill>
              <a:effectLst/>
              <a:latin typeface="Monaco" pitchFamily="2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55247B97-B8EC-4D4C-9F23-C20AFF3426B2}"/>
              </a:ext>
            </a:extLst>
          </p:cNvPr>
          <p:cNvSpPr/>
          <p:nvPr/>
        </p:nvSpPr>
        <p:spPr>
          <a:xfrm>
            <a:off x="1029845" y="4532257"/>
            <a:ext cx="5216796" cy="861774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r>
              <a:rPr lang="en-US" altLang="ja-JP" sz="1000" dirty="0">
                <a:solidFill>
                  <a:srgbClr val="F2F2F2"/>
                </a:solidFill>
                <a:latin typeface="Monaco" pitchFamily="2" charset="0"/>
              </a:rPr>
              <a:t>% ./start-A-1.bash             </a:t>
            </a:r>
          </a:p>
          <a:p>
            <a:r>
              <a:rPr lang="en-US" altLang="ja-JP" sz="1000" dirty="0">
                <a:solidFill>
                  <a:schemeClr val="tx2">
                    <a:lumMod val="40000"/>
                    <a:lumOff val="60000"/>
                  </a:schemeClr>
                </a:solidFill>
                <a:latin typeface="Monaco" pitchFamily="2" charset="0"/>
              </a:rPr>
              <a:t>[+] Running 1/1</a:t>
            </a:r>
          </a:p>
          <a:p>
            <a:r>
              <a:rPr lang="en-US" altLang="ja-JP" sz="1000" dirty="0">
                <a:solidFill>
                  <a:schemeClr val="tx2">
                    <a:lumMod val="40000"/>
                    <a:lumOff val="60000"/>
                  </a:schemeClr>
                </a:solidFill>
                <a:latin typeface="Monaco" pitchFamily="2" charset="0"/>
              </a:rPr>
              <a:t> </a:t>
            </a:r>
            <a:r>
              <a:rPr lang="ja-JP" altLang="en-US" sz="1000">
                <a:solidFill>
                  <a:schemeClr val="tx2">
                    <a:lumMod val="40000"/>
                    <a:lumOff val="60000"/>
                  </a:schemeClr>
                </a:solidFill>
                <a:latin typeface="Monaco" pitchFamily="2" charset="0"/>
              </a:rPr>
              <a:t>⠿ </a:t>
            </a:r>
            <a:r>
              <a:rPr lang="en-US" altLang="ja-JP" sz="1000" dirty="0">
                <a:solidFill>
                  <a:schemeClr val="tx2">
                    <a:lumMod val="40000"/>
                    <a:lumOff val="60000"/>
                  </a:schemeClr>
                </a:solidFill>
                <a:latin typeface="Monaco" pitchFamily="2" charset="0"/>
              </a:rPr>
              <a:t>Container consumer  Started                 0.4s</a:t>
            </a:r>
          </a:p>
          <a:p>
            <a:r>
              <a:rPr lang="en-US" altLang="ja-JP" sz="1000" dirty="0">
                <a:solidFill>
                  <a:srgbClr val="F2F2F2"/>
                </a:solidFill>
                <a:latin typeface="Monaco" pitchFamily="2" charset="0"/>
              </a:rPr>
              <a:t>CONTAINER ID  |IMAGE         |CREATED       |STATUS</a:t>
            </a:r>
          </a:p>
          <a:p>
            <a:r>
              <a:rPr lang="en-US" altLang="ja-JP" sz="1000" dirty="0">
                <a:solidFill>
                  <a:srgbClr val="F2F2F2"/>
                </a:solidFill>
                <a:latin typeface="Monaco" pitchFamily="2" charset="0"/>
              </a:rPr>
              <a:t>a9bb2519dfd3  |06532587b610  |1 second ago  |Up Less than a second</a:t>
            </a:r>
            <a:endParaRPr lang="en-US" altLang="ja-JP" sz="1000" dirty="0">
              <a:solidFill>
                <a:srgbClr val="F2F2F2"/>
              </a:solidFill>
              <a:effectLst/>
              <a:latin typeface="Monaco" pitchFamily="2" charset="0"/>
            </a:endParaRPr>
          </a:p>
        </p:txBody>
      </p:sp>
      <p:grpSp>
        <p:nvGrpSpPr>
          <p:cNvPr id="9" name="グループ化 8">
            <a:extLst>
              <a:ext uri="{FF2B5EF4-FFF2-40B4-BE49-F238E27FC236}">
                <a16:creationId xmlns:a16="http://schemas.microsoft.com/office/drawing/2014/main" id="{CE671E6C-C493-C74D-A39E-1F1B19D8E0C0}"/>
              </a:ext>
            </a:extLst>
          </p:cNvPr>
          <p:cNvGrpSpPr/>
          <p:nvPr/>
        </p:nvGrpSpPr>
        <p:grpSpPr>
          <a:xfrm>
            <a:off x="6623614" y="376670"/>
            <a:ext cx="5525122" cy="3104865"/>
            <a:chOff x="1600379" y="1690176"/>
            <a:chExt cx="8462424" cy="4755495"/>
          </a:xfrm>
        </p:grpSpPr>
        <p:sp>
          <p:nvSpPr>
            <p:cNvPr id="77" name="正方形/長方形 76">
              <a:extLst>
                <a:ext uri="{FF2B5EF4-FFF2-40B4-BE49-F238E27FC236}">
                  <a16:creationId xmlns:a16="http://schemas.microsoft.com/office/drawing/2014/main" id="{EB7E4845-CFD6-E141-B801-BF00FC00E354}"/>
                </a:ext>
              </a:extLst>
            </p:cNvPr>
            <p:cNvSpPr/>
            <p:nvPr/>
          </p:nvSpPr>
          <p:spPr>
            <a:xfrm>
              <a:off x="1600379" y="2592051"/>
              <a:ext cx="6508310" cy="38293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90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000"/>
            </a:p>
          </p:txBody>
        </p:sp>
        <p:sp>
          <p:nvSpPr>
            <p:cNvPr id="78" name="テキスト ボックス 77">
              <a:extLst>
                <a:ext uri="{FF2B5EF4-FFF2-40B4-BE49-F238E27FC236}">
                  <a16:creationId xmlns:a16="http://schemas.microsoft.com/office/drawing/2014/main" id="{2475E9FA-9AF1-DC4D-87CD-771B381875CA}"/>
                </a:ext>
              </a:extLst>
            </p:cNvPr>
            <p:cNvSpPr txBox="1"/>
            <p:nvPr/>
          </p:nvSpPr>
          <p:spPr>
            <a:xfrm>
              <a:off x="1649990" y="6095575"/>
              <a:ext cx="2633012" cy="3500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000" dirty="0">
                  <a:solidFill>
                    <a:schemeClr val="accent1"/>
                  </a:solidFill>
                </a:rPr>
                <a:t>macOS 10.15 (MacBook Pro)</a:t>
              </a:r>
              <a:endParaRPr kumimoji="1" lang="ja-JP" altLang="en-US" sz="1000">
                <a:solidFill>
                  <a:schemeClr val="accent1"/>
                </a:solidFill>
              </a:endParaRPr>
            </a:p>
          </p:txBody>
        </p:sp>
        <p:pic>
          <p:nvPicPr>
            <p:cNvPr id="79" name="Picture 6" descr="Big Buck Bunny 60fps 4K - Official Blender Foundation Short Film - YouTube">
              <a:extLst>
                <a:ext uri="{FF2B5EF4-FFF2-40B4-BE49-F238E27FC236}">
                  <a16:creationId xmlns:a16="http://schemas.microsoft.com/office/drawing/2014/main" id="{CE440A17-5571-CB47-904D-C91CD5F7D6C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45230" y="3490891"/>
              <a:ext cx="984926" cy="5548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0" name="Picture 8" descr="FFmpeg を使用した Android のマルチメディア操作">
              <a:extLst>
                <a:ext uri="{FF2B5EF4-FFF2-40B4-BE49-F238E27FC236}">
                  <a16:creationId xmlns:a16="http://schemas.microsoft.com/office/drawing/2014/main" id="{F974427B-B171-9142-8083-008890ABB7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23470" y="4098559"/>
              <a:ext cx="1527903" cy="4303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1" name="テキスト ボックス 80">
              <a:extLst>
                <a:ext uri="{FF2B5EF4-FFF2-40B4-BE49-F238E27FC236}">
                  <a16:creationId xmlns:a16="http://schemas.microsoft.com/office/drawing/2014/main" id="{BC2D4D8E-8F26-FD49-BF05-89CF6ABF547D}"/>
                </a:ext>
              </a:extLst>
            </p:cNvPr>
            <p:cNvSpPr txBox="1"/>
            <p:nvPr/>
          </p:nvSpPr>
          <p:spPr>
            <a:xfrm>
              <a:off x="2042332" y="4558355"/>
              <a:ext cx="1835268" cy="2844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700" dirty="0" err="1"/>
                <a:t>ffplay</a:t>
              </a:r>
              <a:r>
                <a:rPr kumimoji="1" lang="en-US" altLang="ja-JP" sz="700" dirty="0"/>
                <a:t> -</a:t>
              </a:r>
              <a:r>
                <a:rPr kumimoji="1" lang="en-US" altLang="ja-JP" sz="700" dirty="0" err="1"/>
                <a:t>i</a:t>
              </a:r>
              <a:r>
                <a:rPr kumimoji="1" lang="en-US" altLang="ja-JP" sz="700" dirty="0"/>
                <a:t> /</a:t>
              </a:r>
              <a:r>
                <a:rPr kumimoji="1" lang="en-US" altLang="ja-JP" sz="700" dirty="0" err="1"/>
                <a:t>tmp</a:t>
              </a:r>
              <a:r>
                <a:rPr kumimoji="1" lang="en-US" altLang="ja-JP" sz="700" dirty="0"/>
                <a:t>/video/bbb.mp4</a:t>
              </a:r>
              <a:endParaRPr kumimoji="1" lang="ja-JP" altLang="en-US" sz="700"/>
            </a:p>
          </p:txBody>
        </p:sp>
        <p:sp>
          <p:nvSpPr>
            <p:cNvPr id="82" name="正方形/長方形 81">
              <a:extLst>
                <a:ext uri="{FF2B5EF4-FFF2-40B4-BE49-F238E27FC236}">
                  <a16:creationId xmlns:a16="http://schemas.microsoft.com/office/drawing/2014/main" id="{1B5F3235-ED1A-F14A-8719-0119762ACA01}"/>
                </a:ext>
              </a:extLst>
            </p:cNvPr>
            <p:cNvSpPr/>
            <p:nvPr/>
          </p:nvSpPr>
          <p:spPr>
            <a:xfrm>
              <a:off x="5083900" y="4162079"/>
              <a:ext cx="2778145" cy="852267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905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000"/>
            </a:p>
          </p:txBody>
        </p:sp>
        <p:pic>
          <p:nvPicPr>
            <p:cNvPr id="83" name="Picture 2" descr="Launch Web with Docker | (日本語) 株式会社ブリスウェル ベトナム">
              <a:extLst>
                <a:ext uri="{FF2B5EF4-FFF2-40B4-BE49-F238E27FC236}">
                  <a16:creationId xmlns:a16="http://schemas.microsoft.com/office/drawing/2014/main" id="{752A479B-3011-8F41-ADDD-FC7F2D35C17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87943" y="4284874"/>
              <a:ext cx="744647" cy="6360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4" name="Picture 4" descr="Black Everyday Company: docker-composeのvolumesで指定したホストのディレクトリがマウントされずハマった">
              <a:extLst>
                <a:ext uri="{FF2B5EF4-FFF2-40B4-BE49-F238E27FC236}">
                  <a16:creationId xmlns:a16="http://schemas.microsoft.com/office/drawing/2014/main" id="{D50B3610-957A-2743-91D1-AAB49B2CBDA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68" r="22376"/>
            <a:stretch/>
          </p:blipFill>
          <p:spPr bwMode="auto">
            <a:xfrm>
              <a:off x="6588557" y="4256651"/>
              <a:ext cx="625264" cy="6089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5" name="テキスト ボックス 84">
              <a:extLst>
                <a:ext uri="{FF2B5EF4-FFF2-40B4-BE49-F238E27FC236}">
                  <a16:creationId xmlns:a16="http://schemas.microsoft.com/office/drawing/2014/main" id="{10AAA6DD-1F25-0140-BE9A-BBD00B3B9C91}"/>
                </a:ext>
              </a:extLst>
            </p:cNvPr>
            <p:cNvSpPr txBox="1"/>
            <p:nvPr/>
          </p:nvSpPr>
          <p:spPr>
            <a:xfrm>
              <a:off x="6035946" y="4802876"/>
              <a:ext cx="930398" cy="2406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500" dirty="0">
                  <a:solidFill>
                    <a:schemeClr val="bg2">
                      <a:lumMod val="25000"/>
                    </a:schemeClr>
                  </a:solidFill>
                </a:rPr>
                <a:t>docker-compose</a:t>
              </a:r>
              <a:endParaRPr kumimoji="1" lang="ja-JP" altLang="en-US" sz="50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86" name="楕円 182">
              <a:extLst>
                <a:ext uri="{FF2B5EF4-FFF2-40B4-BE49-F238E27FC236}">
                  <a16:creationId xmlns:a16="http://schemas.microsoft.com/office/drawing/2014/main" id="{B44321AA-30DF-7445-9EC3-6247C7C057AA}"/>
                </a:ext>
              </a:extLst>
            </p:cNvPr>
            <p:cNvSpPr/>
            <p:nvPr/>
          </p:nvSpPr>
          <p:spPr bwMode="auto">
            <a:xfrm>
              <a:off x="8437936" y="2228659"/>
              <a:ext cx="1520084" cy="461878"/>
            </a:xfrm>
            <a:prstGeom prst="ellipse">
              <a:avLst/>
            </a:prstGeom>
            <a:solidFill>
              <a:srgbClr val="5B9BD5">
                <a:lumMod val="20000"/>
                <a:lumOff val="80000"/>
              </a:srgbClr>
            </a:solidFill>
            <a:ln w="317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1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明朝" panose="02020600040205080304" pitchFamily="18" charset="-128"/>
                <a:cs typeface="Helvetica" panose="020B0604020202020204" pitchFamily="34" charset="0"/>
              </a:endParaRPr>
            </a:p>
          </p:txBody>
        </p:sp>
        <p:grpSp>
          <p:nvGrpSpPr>
            <p:cNvPr id="87" name="グループ化 86">
              <a:extLst>
                <a:ext uri="{FF2B5EF4-FFF2-40B4-BE49-F238E27FC236}">
                  <a16:creationId xmlns:a16="http://schemas.microsoft.com/office/drawing/2014/main" id="{1D990995-E790-EC4E-B1CB-7C0BA1E005F9}"/>
                </a:ext>
              </a:extLst>
            </p:cNvPr>
            <p:cNvGrpSpPr/>
            <p:nvPr/>
          </p:nvGrpSpPr>
          <p:grpSpPr>
            <a:xfrm>
              <a:off x="8885390" y="1690176"/>
              <a:ext cx="1177413" cy="800905"/>
              <a:chOff x="9513919" y="1383165"/>
              <a:chExt cx="1394245" cy="948400"/>
            </a:xfrm>
          </p:grpSpPr>
          <p:pic>
            <p:nvPicPr>
              <p:cNvPr id="88" name="Picture 28">
                <a:extLst>
                  <a:ext uri="{FF2B5EF4-FFF2-40B4-BE49-F238E27FC236}">
                    <a16:creationId xmlns:a16="http://schemas.microsoft.com/office/drawing/2014/main" id="{751810CC-AE1B-1B44-A149-3127FF5372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513919" y="1738852"/>
                <a:ext cx="515054" cy="592713"/>
              </a:xfrm>
              <a:prstGeom prst="rect">
                <a:avLst/>
              </a:prstGeom>
            </p:spPr>
          </p:pic>
          <p:pic>
            <p:nvPicPr>
              <p:cNvPr id="89" name="Picture 4" descr="NICT-情報通信研究機構">
                <a:extLst>
                  <a:ext uri="{FF2B5EF4-FFF2-40B4-BE49-F238E27FC236}">
                    <a16:creationId xmlns:a16="http://schemas.microsoft.com/office/drawing/2014/main" id="{AEE7C192-C6E4-094F-8BEC-FE953ABF45D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8079" b="7722"/>
              <a:stretch/>
            </p:blipFill>
            <p:spPr bwMode="auto">
              <a:xfrm>
                <a:off x="10001840" y="1383165"/>
                <a:ext cx="906324" cy="57432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0" name="図 89">
              <a:extLst>
                <a:ext uri="{FF2B5EF4-FFF2-40B4-BE49-F238E27FC236}">
                  <a16:creationId xmlns:a16="http://schemas.microsoft.com/office/drawing/2014/main" id="{BF4888BB-8143-2D4A-A030-E05663C243E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284394" y="2260129"/>
              <a:ext cx="355583" cy="340344"/>
            </a:xfrm>
            <a:prstGeom prst="rect">
              <a:avLst/>
            </a:prstGeom>
          </p:spPr>
        </p:pic>
        <p:pic>
          <p:nvPicPr>
            <p:cNvPr id="91" name="Picture 6" descr="Big Buck Bunny 60fps 4K - Official Blender Foundation Short Film - YouTube">
              <a:extLst>
                <a:ext uri="{FF2B5EF4-FFF2-40B4-BE49-F238E27FC236}">
                  <a16:creationId xmlns:a16="http://schemas.microsoft.com/office/drawing/2014/main" id="{7FDF49ED-9869-E149-9990-FFFC8A8EDB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86477" y="1808360"/>
              <a:ext cx="922472" cy="5197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2" name="テキスト ボックス 91">
              <a:extLst>
                <a:ext uri="{FF2B5EF4-FFF2-40B4-BE49-F238E27FC236}">
                  <a16:creationId xmlns:a16="http://schemas.microsoft.com/office/drawing/2014/main" id="{2982FF23-6FA2-204B-9223-12C03A98A60F}"/>
                </a:ext>
              </a:extLst>
            </p:cNvPr>
            <p:cNvSpPr txBox="1"/>
            <p:nvPr/>
          </p:nvSpPr>
          <p:spPr>
            <a:xfrm>
              <a:off x="6097150" y="2328063"/>
              <a:ext cx="2930536" cy="2625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600" dirty="0"/>
                <a:t>cat video.mp4 | </a:t>
              </a:r>
              <a:r>
                <a:rPr kumimoji="1" lang="en-US" altLang="ja-JP" sz="600" dirty="0" err="1"/>
                <a:t>cefputstream</a:t>
              </a:r>
              <a:r>
                <a:rPr kumimoji="1" lang="en-US" altLang="ja-JP" sz="600" dirty="0"/>
                <a:t> </a:t>
              </a:r>
              <a:r>
                <a:rPr kumimoji="1" lang="en-US" altLang="ja-JP" sz="600" dirty="0" err="1"/>
                <a:t>ccnx</a:t>
              </a:r>
              <a:r>
                <a:rPr kumimoji="1" lang="en-US" altLang="ja-JP" sz="600" dirty="0"/>
                <a:t>:/stream</a:t>
              </a:r>
              <a:endParaRPr kumimoji="1" lang="ja-JP" altLang="en-US" sz="600"/>
            </a:p>
          </p:txBody>
        </p:sp>
        <p:sp>
          <p:nvSpPr>
            <p:cNvPr id="93" name="正方形/長方形 92">
              <a:extLst>
                <a:ext uri="{FF2B5EF4-FFF2-40B4-BE49-F238E27FC236}">
                  <a16:creationId xmlns:a16="http://schemas.microsoft.com/office/drawing/2014/main" id="{535424D3-2116-3E41-A2A5-422F413714C4}"/>
                </a:ext>
              </a:extLst>
            </p:cNvPr>
            <p:cNvSpPr/>
            <p:nvPr/>
          </p:nvSpPr>
          <p:spPr>
            <a:xfrm>
              <a:off x="5083900" y="3057014"/>
              <a:ext cx="952047" cy="1065579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000"/>
            </a:p>
          </p:txBody>
        </p:sp>
        <p:pic>
          <p:nvPicPr>
            <p:cNvPr id="94" name="図 93">
              <a:extLst>
                <a:ext uri="{FF2B5EF4-FFF2-40B4-BE49-F238E27FC236}">
                  <a16:creationId xmlns:a16="http://schemas.microsoft.com/office/drawing/2014/main" id="{C4A7B6F6-0C13-1641-B4EA-E0D0C7B0209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280349" y="3528414"/>
              <a:ext cx="513655" cy="491642"/>
            </a:xfrm>
            <a:prstGeom prst="rect">
              <a:avLst/>
            </a:prstGeom>
          </p:spPr>
        </p:pic>
        <p:sp>
          <p:nvSpPr>
            <p:cNvPr id="95" name="テキスト ボックス 94">
              <a:extLst>
                <a:ext uri="{FF2B5EF4-FFF2-40B4-BE49-F238E27FC236}">
                  <a16:creationId xmlns:a16="http://schemas.microsoft.com/office/drawing/2014/main" id="{2039CE6D-464C-3744-B14F-23C380C5AED8}"/>
                </a:ext>
              </a:extLst>
            </p:cNvPr>
            <p:cNvSpPr txBox="1"/>
            <p:nvPr/>
          </p:nvSpPr>
          <p:spPr>
            <a:xfrm>
              <a:off x="5835579" y="3732188"/>
              <a:ext cx="2719603" cy="2625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600" dirty="0" err="1"/>
                <a:t>cefgetstream</a:t>
              </a:r>
              <a:r>
                <a:rPr kumimoji="1" lang="en-US" altLang="ja-JP" sz="600" dirty="0"/>
                <a:t> </a:t>
              </a:r>
              <a:r>
                <a:rPr kumimoji="1" lang="en-US" altLang="ja-JP" sz="600" dirty="0" err="1"/>
                <a:t>ccnx</a:t>
              </a:r>
              <a:r>
                <a:rPr kumimoji="1" lang="en-US" altLang="ja-JP" sz="600" dirty="0"/>
                <a:t>:/stream &gt; /</a:t>
              </a:r>
              <a:r>
                <a:rPr kumimoji="1" lang="en-US" altLang="ja-JP" sz="600" dirty="0" err="1"/>
                <a:t>tmp</a:t>
              </a:r>
              <a:r>
                <a:rPr kumimoji="1" lang="en-US" altLang="ja-JP" sz="600" dirty="0"/>
                <a:t>/video/bbb.mp4</a:t>
              </a:r>
            </a:p>
          </p:txBody>
        </p:sp>
        <p:grpSp>
          <p:nvGrpSpPr>
            <p:cNvPr id="96" name="グループ化 95">
              <a:extLst>
                <a:ext uri="{FF2B5EF4-FFF2-40B4-BE49-F238E27FC236}">
                  <a16:creationId xmlns:a16="http://schemas.microsoft.com/office/drawing/2014/main" id="{18DDD3AF-6250-874C-AA7B-49BD39439BB4}"/>
                </a:ext>
              </a:extLst>
            </p:cNvPr>
            <p:cNvGrpSpPr/>
            <p:nvPr/>
          </p:nvGrpSpPr>
          <p:grpSpPr>
            <a:xfrm>
              <a:off x="5117000" y="2957780"/>
              <a:ext cx="841596" cy="284454"/>
              <a:chOff x="6585702" y="2556367"/>
              <a:chExt cx="996585" cy="336839"/>
            </a:xfrm>
          </p:grpSpPr>
          <p:sp>
            <p:nvSpPr>
              <p:cNvPr id="97" name="角丸四角形 96">
                <a:extLst>
                  <a:ext uri="{FF2B5EF4-FFF2-40B4-BE49-F238E27FC236}">
                    <a16:creationId xmlns:a16="http://schemas.microsoft.com/office/drawing/2014/main" id="{D4597214-FE23-B840-969E-B5A43E46AC14}"/>
                  </a:ext>
                </a:extLst>
              </p:cNvPr>
              <p:cNvSpPr/>
              <p:nvPr/>
            </p:nvSpPr>
            <p:spPr>
              <a:xfrm>
                <a:off x="6585702" y="2595319"/>
                <a:ext cx="901190" cy="224182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000"/>
              </a:p>
            </p:txBody>
          </p:sp>
          <p:sp>
            <p:nvSpPr>
              <p:cNvPr id="98" name="テキスト ボックス 97">
                <a:extLst>
                  <a:ext uri="{FF2B5EF4-FFF2-40B4-BE49-F238E27FC236}">
                    <a16:creationId xmlns:a16="http://schemas.microsoft.com/office/drawing/2014/main" id="{532BA3C5-773F-6840-8656-95E440A038B7}"/>
                  </a:ext>
                </a:extLst>
              </p:cNvPr>
              <p:cNvSpPr txBox="1"/>
              <p:nvPr/>
            </p:nvSpPr>
            <p:spPr>
              <a:xfrm>
                <a:off x="6607400" y="2556367"/>
                <a:ext cx="974887" cy="3368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700" dirty="0"/>
                  <a:t>consumer</a:t>
                </a:r>
                <a:endParaRPr kumimoji="1" lang="ja-JP" altLang="en-US" sz="700"/>
              </a:p>
            </p:txBody>
          </p:sp>
        </p:grpSp>
        <p:cxnSp>
          <p:nvCxnSpPr>
            <p:cNvPr id="99" name="直線矢印コネクタ 98">
              <a:extLst>
                <a:ext uri="{FF2B5EF4-FFF2-40B4-BE49-F238E27FC236}">
                  <a16:creationId xmlns:a16="http://schemas.microsoft.com/office/drawing/2014/main" id="{AA36C843-6C1A-2F42-9551-8DA80A54D7A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06416" y="2648063"/>
              <a:ext cx="2475492" cy="881762"/>
            </a:xfrm>
            <a:prstGeom prst="straightConnector1">
              <a:avLst/>
            </a:prstGeom>
            <a:ln w="28575">
              <a:solidFill>
                <a:srgbClr val="0432FF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線矢印コネクタ 99">
              <a:extLst>
                <a:ext uri="{FF2B5EF4-FFF2-40B4-BE49-F238E27FC236}">
                  <a16:creationId xmlns:a16="http://schemas.microsoft.com/office/drawing/2014/main" id="{006AFEF5-B11C-1447-908D-C1B82CF59CA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90453" y="2851358"/>
              <a:ext cx="2512751" cy="904518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テキスト ボックス 100">
              <a:extLst>
                <a:ext uri="{FF2B5EF4-FFF2-40B4-BE49-F238E27FC236}">
                  <a16:creationId xmlns:a16="http://schemas.microsoft.com/office/drawing/2014/main" id="{3CB2CFBF-7416-8340-8B8E-B9E22AF2A27A}"/>
                </a:ext>
              </a:extLst>
            </p:cNvPr>
            <p:cNvSpPr txBox="1"/>
            <p:nvPr/>
          </p:nvSpPr>
          <p:spPr>
            <a:xfrm rot="20379389">
              <a:off x="5646402" y="3056305"/>
              <a:ext cx="1593666" cy="2844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700" dirty="0">
                  <a:solidFill>
                    <a:srgbClr val="0432FF"/>
                  </a:solidFill>
                </a:rPr>
                <a:t>Symbolic Interest (SMI)</a:t>
              </a:r>
              <a:endParaRPr kumimoji="1" lang="ja-JP" altLang="en-US" sz="700">
                <a:solidFill>
                  <a:srgbClr val="0432FF"/>
                </a:solidFill>
              </a:endParaRPr>
            </a:p>
          </p:txBody>
        </p:sp>
        <p:sp>
          <p:nvSpPr>
            <p:cNvPr id="102" name="テキスト ボックス 101">
              <a:extLst>
                <a:ext uri="{FF2B5EF4-FFF2-40B4-BE49-F238E27FC236}">
                  <a16:creationId xmlns:a16="http://schemas.microsoft.com/office/drawing/2014/main" id="{D49998D1-1498-854C-80A1-C4C53BD06CAA}"/>
                </a:ext>
              </a:extLst>
            </p:cNvPr>
            <p:cNvSpPr txBox="1"/>
            <p:nvPr/>
          </p:nvSpPr>
          <p:spPr>
            <a:xfrm rot="20434604">
              <a:off x="7356245" y="3022323"/>
              <a:ext cx="1397648" cy="2844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700" dirty="0" err="1">
                  <a:solidFill>
                    <a:srgbClr val="FF0000"/>
                  </a:solidFill>
                </a:rPr>
                <a:t>ContentObject</a:t>
              </a:r>
              <a:r>
                <a:rPr kumimoji="1" lang="en-US" altLang="ja-JP" sz="700" dirty="0">
                  <a:solidFill>
                    <a:srgbClr val="FF0000"/>
                  </a:solidFill>
                </a:rPr>
                <a:t>(Cob)</a:t>
              </a:r>
              <a:endParaRPr kumimoji="1" lang="ja-JP" altLang="en-US" sz="700">
                <a:solidFill>
                  <a:srgbClr val="FF0000"/>
                </a:solidFill>
              </a:endParaRPr>
            </a:p>
          </p:txBody>
        </p:sp>
        <p:sp>
          <p:nvSpPr>
            <p:cNvPr id="103" name="円柱 102">
              <a:extLst>
                <a:ext uri="{FF2B5EF4-FFF2-40B4-BE49-F238E27FC236}">
                  <a16:creationId xmlns:a16="http://schemas.microsoft.com/office/drawing/2014/main" id="{73926CF8-8171-E14F-A9CD-6BDEC5B109C2}"/>
                </a:ext>
              </a:extLst>
            </p:cNvPr>
            <p:cNvSpPr/>
            <p:nvPr/>
          </p:nvSpPr>
          <p:spPr>
            <a:xfrm>
              <a:off x="5451769" y="5451876"/>
              <a:ext cx="1316680" cy="711634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000"/>
            </a:p>
          </p:txBody>
        </p:sp>
        <p:sp>
          <p:nvSpPr>
            <p:cNvPr id="104" name="テキスト ボックス 103">
              <a:extLst>
                <a:ext uri="{FF2B5EF4-FFF2-40B4-BE49-F238E27FC236}">
                  <a16:creationId xmlns:a16="http://schemas.microsoft.com/office/drawing/2014/main" id="{CAA917D6-8BC8-F04D-BF91-AE1467A78ADF}"/>
                </a:ext>
              </a:extLst>
            </p:cNvPr>
            <p:cNvSpPr txBox="1"/>
            <p:nvPr/>
          </p:nvSpPr>
          <p:spPr>
            <a:xfrm>
              <a:off x="5502625" y="5640115"/>
              <a:ext cx="1313316" cy="4813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800" dirty="0">
                  <a:solidFill>
                    <a:schemeClr val="bg1"/>
                  </a:solidFill>
                </a:rPr>
                <a:t>shared directory</a:t>
              </a:r>
            </a:p>
            <a:p>
              <a:r>
                <a:rPr kumimoji="1" lang="en-US" altLang="ja-JP" sz="800" dirty="0">
                  <a:solidFill>
                    <a:schemeClr val="bg1"/>
                  </a:solidFill>
                </a:rPr>
                <a:t>/</a:t>
              </a:r>
              <a:r>
                <a:rPr kumimoji="1" lang="en-US" altLang="ja-JP" sz="800" dirty="0" err="1">
                  <a:solidFill>
                    <a:schemeClr val="bg1"/>
                  </a:solidFill>
                </a:rPr>
                <a:t>tmp</a:t>
              </a:r>
              <a:r>
                <a:rPr kumimoji="1" lang="en-US" altLang="ja-JP" sz="800" dirty="0">
                  <a:solidFill>
                    <a:schemeClr val="bg1"/>
                  </a:solidFill>
                </a:rPr>
                <a:t>/video/</a:t>
              </a:r>
              <a:endParaRPr kumimoji="1" lang="ja-JP" altLang="en-US" sz="800">
                <a:solidFill>
                  <a:schemeClr val="bg1"/>
                </a:solidFill>
              </a:endParaRPr>
            </a:p>
          </p:txBody>
        </p:sp>
        <p:cxnSp>
          <p:nvCxnSpPr>
            <p:cNvPr id="105" name="直線矢印コネクタ 104">
              <a:extLst>
                <a:ext uri="{FF2B5EF4-FFF2-40B4-BE49-F238E27FC236}">
                  <a16:creationId xmlns:a16="http://schemas.microsoft.com/office/drawing/2014/main" id="{EF4F498B-0E46-F345-A918-7476FC45B2F2}"/>
                </a:ext>
              </a:extLst>
            </p:cNvPr>
            <p:cNvCxnSpPr>
              <a:cxnSpLocks/>
            </p:cNvCxnSpPr>
            <p:nvPr/>
          </p:nvCxnSpPr>
          <p:spPr>
            <a:xfrm>
              <a:off x="5923586" y="4000800"/>
              <a:ext cx="0" cy="1549526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線矢印コネクタ 107">
              <a:extLst>
                <a:ext uri="{FF2B5EF4-FFF2-40B4-BE49-F238E27FC236}">
                  <a16:creationId xmlns:a16="http://schemas.microsoft.com/office/drawing/2014/main" id="{B363F7DD-27B1-F44A-900C-DC362F720394}"/>
                </a:ext>
              </a:extLst>
            </p:cNvPr>
            <p:cNvCxnSpPr>
              <a:cxnSpLocks/>
            </p:cNvCxnSpPr>
            <p:nvPr/>
          </p:nvCxnSpPr>
          <p:spPr>
            <a:xfrm>
              <a:off x="3068152" y="4848283"/>
              <a:ext cx="2319571" cy="709300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627730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3975896-779D-2946-B5A9-655990664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 dirty="0"/>
              <a:t>Practice A-1</a:t>
            </a:r>
            <a:r>
              <a:rPr lang="ja-JP" altLang="en-US"/>
              <a:t>（実行）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53FD7739-FDCB-2645-8D71-61A58B7F3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F6148-85E7-D04E-BCE7-AA55DEF7F0BF}" type="slidenum">
              <a:rPr kumimoji="1" lang="ja-JP" altLang="en-US" smtClean="0"/>
              <a:pPr/>
              <a:t>19</a:t>
            </a:fld>
            <a:endParaRPr kumimoji="1" lang="ja-JP" altLang="en-US"/>
          </a:p>
        </p:txBody>
      </p:sp>
      <p:sp>
        <p:nvSpPr>
          <p:cNvPr id="75" name="コンテンツ プレースホルダー 2">
            <a:extLst>
              <a:ext uri="{FF2B5EF4-FFF2-40B4-BE49-F238E27FC236}">
                <a16:creationId xmlns:a16="http://schemas.microsoft.com/office/drawing/2014/main" id="{7376C836-B25E-9A41-BBD0-120C02C567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8963" y="1047339"/>
            <a:ext cx="5881687" cy="5627781"/>
          </a:xfrm>
        </p:spPr>
        <p:txBody>
          <a:bodyPr>
            <a:normAutofit/>
          </a:bodyPr>
          <a:lstStyle/>
          <a:p>
            <a:r>
              <a:rPr kumimoji="1" lang="en-US" altLang="ja-JP" sz="1800" dirty="0"/>
              <a:t>consumer docker </a:t>
            </a:r>
            <a:r>
              <a:rPr kumimoji="1" lang="ja-JP" altLang="en-US" sz="1800"/>
              <a:t>にログインして</a:t>
            </a:r>
            <a:r>
              <a:rPr kumimoji="1" lang="en-US" altLang="ja-JP" sz="1800" dirty="0"/>
              <a:t> </a:t>
            </a:r>
            <a:r>
              <a:rPr kumimoji="1" lang="ja-JP" altLang="en-US" sz="1800"/>
              <a:t>通信開始</a:t>
            </a:r>
            <a:endParaRPr kumimoji="1" lang="en-US" altLang="ja-JP" sz="1800" dirty="0"/>
          </a:p>
          <a:p>
            <a:endParaRPr kumimoji="1" lang="en-US" altLang="ja-JP" sz="1800" dirty="0"/>
          </a:p>
          <a:p>
            <a:endParaRPr lang="en-US" altLang="ja-JP" sz="700" dirty="0"/>
          </a:p>
          <a:p>
            <a:r>
              <a:rPr lang="en-US" altLang="ja-JP" sz="1800" dirty="0" err="1"/>
              <a:t>cefstatus</a:t>
            </a:r>
            <a:r>
              <a:rPr lang="en-US" altLang="ja-JP" sz="1800" dirty="0"/>
              <a:t> </a:t>
            </a:r>
            <a:r>
              <a:rPr lang="ja-JP" altLang="en-US" sz="1800"/>
              <a:t>で</a:t>
            </a:r>
            <a:r>
              <a:rPr lang="en-US" altLang="ja-JP" sz="1800" dirty="0"/>
              <a:t> Cob </a:t>
            </a:r>
            <a:r>
              <a:rPr lang="ja-JP" altLang="en-US" sz="1800"/>
              <a:t>受信を確認</a:t>
            </a:r>
            <a:endParaRPr lang="en-US" altLang="ja-JP" sz="1800" dirty="0"/>
          </a:p>
          <a:p>
            <a:endParaRPr lang="en-US" altLang="ja-JP" sz="1800" dirty="0"/>
          </a:p>
          <a:p>
            <a:r>
              <a:rPr lang="ja-JP" altLang="en-US" sz="1800"/>
              <a:t>受信スループットを計測</a:t>
            </a:r>
            <a:endParaRPr kumimoji="1" lang="en-US" altLang="ja-JP" sz="1800" dirty="0"/>
          </a:p>
          <a:p>
            <a:endParaRPr lang="en-US" altLang="ja-JP" sz="1800" dirty="0"/>
          </a:p>
          <a:p>
            <a:endParaRPr lang="en-US" altLang="ja-JP" sz="1800" dirty="0"/>
          </a:p>
          <a:p>
            <a:endParaRPr lang="en-US" altLang="ja-JP" sz="1800" dirty="0"/>
          </a:p>
          <a:p>
            <a:r>
              <a:rPr lang="en-US" altLang="ja-JP" sz="1800" dirty="0" err="1"/>
              <a:t>teardown.bash</a:t>
            </a:r>
            <a:endParaRPr lang="en-US" altLang="ja-JP" sz="1800" dirty="0"/>
          </a:p>
        </p:txBody>
      </p:sp>
      <p:sp>
        <p:nvSpPr>
          <p:cNvPr id="109" name="正方形/長方形 108">
            <a:extLst>
              <a:ext uri="{FF2B5EF4-FFF2-40B4-BE49-F238E27FC236}">
                <a16:creationId xmlns:a16="http://schemas.microsoft.com/office/drawing/2014/main" id="{E5D017C1-0A53-E248-BE42-2910C0100CF8}"/>
              </a:ext>
            </a:extLst>
          </p:cNvPr>
          <p:cNvSpPr/>
          <p:nvPr/>
        </p:nvSpPr>
        <p:spPr>
          <a:xfrm>
            <a:off x="978068" y="1430228"/>
            <a:ext cx="5124190" cy="430887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r>
              <a:rPr lang="en-US" altLang="ja-JP" sz="1050" dirty="0">
                <a:solidFill>
                  <a:srgbClr val="F2F2F2"/>
                </a:solidFill>
                <a:latin typeface="Monaco" pitchFamily="2" charset="0"/>
              </a:rPr>
              <a:t>% docker exec -it consumer bash</a:t>
            </a:r>
          </a:p>
          <a:p>
            <a:r>
              <a:rPr lang="en-US" altLang="ja-JP" sz="1050" dirty="0">
                <a:solidFill>
                  <a:srgbClr val="F2F2F2"/>
                </a:solidFill>
                <a:latin typeface="Monaco" pitchFamily="2" charset="0"/>
              </a:rPr>
              <a:t>% </a:t>
            </a:r>
            <a:r>
              <a:rPr lang="en-US" altLang="ja-JP" sz="1050" dirty="0" err="1">
                <a:solidFill>
                  <a:srgbClr val="F2F2F2"/>
                </a:solidFill>
                <a:latin typeface="Monaco" pitchFamily="2" charset="0"/>
              </a:rPr>
              <a:t>cefgetstream</a:t>
            </a:r>
            <a:r>
              <a:rPr lang="en-US" altLang="ja-JP" sz="1050" dirty="0">
                <a:solidFill>
                  <a:srgbClr val="F2F2F2"/>
                </a:solidFill>
                <a:latin typeface="Monaco" pitchFamily="2" charset="0"/>
              </a:rPr>
              <a:t> </a:t>
            </a:r>
            <a:r>
              <a:rPr lang="en-US" altLang="ja-JP" sz="1050" dirty="0" err="1">
                <a:solidFill>
                  <a:srgbClr val="F2F2F2"/>
                </a:solidFill>
                <a:latin typeface="Monaco" pitchFamily="2" charset="0"/>
              </a:rPr>
              <a:t>ccnx</a:t>
            </a:r>
            <a:r>
              <a:rPr lang="en-US" altLang="ja-JP" sz="1050" dirty="0">
                <a:solidFill>
                  <a:srgbClr val="F2F2F2"/>
                </a:solidFill>
                <a:latin typeface="Monaco" pitchFamily="2" charset="0"/>
              </a:rPr>
              <a:t>:/stream -z 2 &gt; /</a:t>
            </a:r>
            <a:r>
              <a:rPr lang="en-US" altLang="ja-JP" sz="1050" dirty="0" err="1">
                <a:solidFill>
                  <a:srgbClr val="F2F2F2"/>
                </a:solidFill>
                <a:latin typeface="Monaco" pitchFamily="2" charset="0"/>
              </a:rPr>
              <a:t>tmp</a:t>
            </a:r>
            <a:r>
              <a:rPr lang="en-US" altLang="ja-JP" sz="1050" dirty="0">
                <a:solidFill>
                  <a:srgbClr val="F2F2F2"/>
                </a:solidFill>
                <a:latin typeface="Monaco" pitchFamily="2" charset="0"/>
              </a:rPr>
              <a:t>/log/bbb.mp4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7898A402-3764-9146-B4FA-212D3DA2E10C}"/>
              </a:ext>
            </a:extLst>
          </p:cNvPr>
          <p:cNvSpPr/>
          <p:nvPr/>
        </p:nvSpPr>
        <p:spPr>
          <a:xfrm>
            <a:off x="956888" y="2437971"/>
            <a:ext cx="5124190" cy="253916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r>
              <a:rPr lang="en-US" altLang="ja-JP" sz="1050" dirty="0">
                <a:solidFill>
                  <a:srgbClr val="F2F2F2"/>
                </a:solidFill>
                <a:latin typeface="Monaco" pitchFamily="2" charset="0"/>
              </a:rPr>
              <a:t>/</a:t>
            </a:r>
            <a:r>
              <a:rPr lang="en-US" altLang="ja-JP" sz="1050" dirty="0" err="1">
                <a:solidFill>
                  <a:srgbClr val="F2F2F2"/>
                </a:solidFill>
                <a:latin typeface="Monaco" pitchFamily="2" charset="0"/>
              </a:rPr>
              <a:t>cefore</a:t>
            </a:r>
            <a:r>
              <a:rPr lang="en-US" altLang="ja-JP" sz="1050" dirty="0">
                <a:solidFill>
                  <a:srgbClr val="F2F2F2"/>
                </a:solidFill>
                <a:latin typeface="Monaco" pitchFamily="2" charset="0"/>
              </a:rPr>
              <a:t># watch </a:t>
            </a:r>
            <a:r>
              <a:rPr lang="en-US" altLang="ja-JP" sz="1050" dirty="0" err="1">
                <a:solidFill>
                  <a:srgbClr val="F2F2F2"/>
                </a:solidFill>
                <a:latin typeface="Monaco" pitchFamily="2" charset="0"/>
              </a:rPr>
              <a:t>cefstatus</a:t>
            </a:r>
            <a:endParaRPr lang="en-US" altLang="ja-JP" sz="1050" dirty="0">
              <a:solidFill>
                <a:srgbClr val="F2F2F2"/>
              </a:solidFill>
              <a:effectLst/>
              <a:latin typeface="Monaco" pitchFamily="2" charset="0"/>
            </a:endParaRP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F2D665F1-742B-5D4E-84F9-68386B7DA333}"/>
              </a:ext>
            </a:extLst>
          </p:cNvPr>
          <p:cNvSpPr/>
          <p:nvPr/>
        </p:nvSpPr>
        <p:spPr>
          <a:xfrm>
            <a:off x="956888" y="3268743"/>
            <a:ext cx="5124190" cy="1061829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r>
              <a:rPr lang="en-US" altLang="ja-JP" sz="1050" dirty="0">
                <a:solidFill>
                  <a:srgbClr val="F2F2F2"/>
                </a:solidFill>
                <a:latin typeface="Monaco" pitchFamily="2" charset="0"/>
              </a:rPr>
              <a:t>/</a:t>
            </a:r>
            <a:r>
              <a:rPr lang="en-US" altLang="ja-JP" sz="1050" dirty="0" err="1">
                <a:solidFill>
                  <a:srgbClr val="F2F2F2"/>
                </a:solidFill>
                <a:latin typeface="Monaco" pitchFamily="2" charset="0"/>
              </a:rPr>
              <a:t>cefore</a:t>
            </a:r>
            <a:r>
              <a:rPr lang="en-US" altLang="ja-JP" sz="1050" dirty="0">
                <a:solidFill>
                  <a:srgbClr val="F2F2F2"/>
                </a:solidFill>
                <a:latin typeface="Monaco" pitchFamily="2" charset="0"/>
              </a:rPr>
              <a:t># tail -f /</a:t>
            </a:r>
            <a:r>
              <a:rPr lang="en-US" altLang="ja-JP" sz="1050" dirty="0" err="1">
                <a:solidFill>
                  <a:srgbClr val="F2F2F2"/>
                </a:solidFill>
                <a:latin typeface="Monaco" pitchFamily="2" charset="0"/>
              </a:rPr>
              <a:t>tmp</a:t>
            </a:r>
            <a:r>
              <a:rPr lang="en-US" altLang="ja-JP" sz="1050" dirty="0">
                <a:solidFill>
                  <a:srgbClr val="F2F2F2"/>
                </a:solidFill>
                <a:latin typeface="Monaco" pitchFamily="2" charset="0"/>
              </a:rPr>
              <a:t>/log/</a:t>
            </a:r>
            <a:r>
              <a:rPr lang="en-US" altLang="ja-JP" sz="1050" dirty="0" err="1">
                <a:solidFill>
                  <a:srgbClr val="F2F2F2"/>
                </a:solidFill>
                <a:latin typeface="Monaco" pitchFamily="2" charset="0"/>
              </a:rPr>
              <a:t>throughput.log</a:t>
            </a:r>
            <a:r>
              <a:rPr lang="en-US" altLang="ja-JP" sz="1050" dirty="0">
                <a:solidFill>
                  <a:srgbClr val="F2F2F2"/>
                </a:solidFill>
                <a:latin typeface="Monaco" pitchFamily="2" charset="0"/>
              </a:rPr>
              <a:t> </a:t>
            </a:r>
          </a:p>
          <a:p>
            <a:r>
              <a:rPr lang="en-US" altLang="ja-JP" sz="1050" dirty="0">
                <a:solidFill>
                  <a:srgbClr val="F2F2F2"/>
                </a:solidFill>
                <a:latin typeface="Monaco" pitchFamily="2" charset="0"/>
              </a:rPr>
              <a:t>  Time           eth0       </a:t>
            </a:r>
          </a:p>
          <a:p>
            <a:r>
              <a:rPr lang="en-US" altLang="ja-JP" sz="1050" dirty="0">
                <a:solidFill>
                  <a:srgbClr val="F2F2F2"/>
                </a:solidFill>
                <a:latin typeface="Monaco" pitchFamily="2" charset="0"/>
              </a:rPr>
              <a:t>HH:MM:SS   KB/s in  KB/s out</a:t>
            </a:r>
          </a:p>
          <a:p>
            <a:r>
              <a:rPr lang="en-US" altLang="ja-JP" sz="1050" dirty="0">
                <a:solidFill>
                  <a:srgbClr val="F2F2F2"/>
                </a:solidFill>
                <a:latin typeface="Monaco" pitchFamily="2" charset="0"/>
              </a:rPr>
              <a:t>08:14:44   3916.39     54.87</a:t>
            </a:r>
          </a:p>
          <a:p>
            <a:r>
              <a:rPr lang="en-US" altLang="ja-JP" sz="1050" dirty="0">
                <a:solidFill>
                  <a:srgbClr val="F2F2F2"/>
                </a:solidFill>
                <a:latin typeface="Monaco" pitchFamily="2" charset="0"/>
              </a:rPr>
              <a:t>08:14:45   3977.96     53.96</a:t>
            </a:r>
          </a:p>
          <a:p>
            <a:r>
              <a:rPr lang="en-US" altLang="ja-JP" sz="1050" dirty="0">
                <a:solidFill>
                  <a:srgbClr val="F2F2F2"/>
                </a:solidFill>
                <a:latin typeface="Monaco" pitchFamily="2" charset="0"/>
              </a:rPr>
              <a:t>08:14:46   3941.91     60.92</a:t>
            </a: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73392769-CC96-FA42-AE65-ADF2A8526762}"/>
              </a:ext>
            </a:extLst>
          </p:cNvPr>
          <p:cNvSpPr/>
          <p:nvPr/>
        </p:nvSpPr>
        <p:spPr>
          <a:xfrm>
            <a:off x="956888" y="4913206"/>
            <a:ext cx="5124190" cy="261610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r>
              <a:rPr lang="en-US" altLang="ja-JP" sz="1050" dirty="0">
                <a:solidFill>
                  <a:srgbClr val="F2F2F2"/>
                </a:solidFill>
                <a:latin typeface="Monaco" pitchFamily="2" charset="0"/>
              </a:rPr>
              <a:t> % ./</a:t>
            </a:r>
            <a:r>
              <a:rPr lang="en-US" altLang="ja-JP" sz="1050" dirty="0" err="1">
                <a:solidFill>
                  <a:srgbClr val="F2F2F2"/>
                </a:solidFill>
                <a:latin typeface="Monaco" pitchFamily="2" charset="0"/>
              </a:rPr>
              <a:t>teardown.bash</a:t>
            </a:r>
            <a:r>
              <a:rPr lang="en-US" altLang="ja-JP" sz="1050" dirty="0">
                <a:solidFill>
                  <a:srgbClr val="F2F2F2"/>
                </a:solidFill>
                <a:latin typeface="Monaco" pitchFamily="2" charset="0"/>
              </a:rPr>
              <a:t> </a:t>
            </a:r>
          </a:p>
        </p:txBody>
      </p:sp>
      <p:pic>
        <p:nvPicPr>
          <p:cNvPr id="110" name="図 109" descr="挿絵, 記号 が含まれている画像&#10;&#10;自動的に生成された説明">
            <a:extLst>
              <a:ext uri="{FF2B5EF4-FFF2-40B4-BE49-F238E27FC236}">
                <a16:creationId xmlns:a16="http://schemas.microsoft.com/office/drawing/2014/main" id="{C61734D3-6E21-0741-9ED3-F97E6599EC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94" y="5947664"/>
            <a:ext cx="228658" cy="228658"/>
          </a:xfrm>
          <a:prstGeom prst="rect">
            <a:avLst/>
          </a:prstGeom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39D50779-87EF-2D48-85CA-62089B401D08}"/>
              </a:ext>
            </a:extLst>
          </p:cNvPr>
          <p:cNvSpPr/>
          <p:nvPr/>
        </p:nvSpPr>
        <p:spPr>
          <a:xfrm>
            <a:off x="650239" y="5899210"/>
            <a:ext cx="909198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83400" lvl="1" indent="0">
              <a:buNone/>
            </a:pPr>
            <a:r>
              <a:rPr lang="en-US" altLang="ja-JP" sz="1600" dirty="0" err="1"/>
              <a:t>throughput.log</a:t>
            </a:r>
            <a:r>
              <a:rPr lang="en-US" altLang="ja-JP" sz="1600" dirty="0"/>
              <a:t> </a:t>
            </a:r>
            <a:r>
              <a:rPr lang="ja-JP" altLang="en-US" sz="1600"/>
              <a:t>は</a:t>
            </a:r>
            <a:r>
              <a:rPr lang="en-US" altLang="ja-JP" sz="1600" dirty="0"/>
              <a:t> </a:t>
            </a:r>
            <a:r>
              <a:rPr lang="en-US" altLang="ja-JP" sz="1600" dirty="0" err="1"/>
              <a:t>teardown.bash</a:t>
            </a:r>
            <a:r>
              <a:rPr lang="en-US" altLang="ja-JP" sz="1600" dirty="0"/>
              <a:t> </a:t>
            </a:r>
            <a:r>
              <a:rPr lang="ja-JP" altLang="en-US" sz="1600"/>
              <a:t>実行時に</a:t>
            </a:r>
            <a:r>
              <a:rPr lang="en-US" altLang="ja-JP" sz="1600" dirty="0"/>
              <a:t> Host OS </a:t>
            </a:r>
            <a:r>
              <a:rPr lang="ja-JP" altLang="en-US" sz="1600"/>
              <a:t>のホームディレクトリに自動バックアップ</a:t>
            </a:r>
            <a:endParaRPr kumimoji="1" lang="ja-JP" altLang="en-US" sz="1600"/>
          </a:p>
        </p:txBody>
      </p:sp>
      <p:sp>
        <p:nvSpPr>
          <p:cNvPr id="142" name="正方形/長方形 141">
            <a:extLst>
              <a:ext uri="{FF2B5EF4-FFF2-40B4-BE49-F238E27FC236}">
                <a16:creationId xmlns:a16="http://schemas.microsoft.com/office/drawing/2014/main" id="{F5FAF6C8-163A-4845-B562-7E9CA9E20D83}"/>
              </a:ext>
            </a:extLst>
          </p:cNvPr>
          <p:cNvSpPr/>
          <p:nvPr/>
        </p:nvSpPr>
        <p:spPr>
          <a:xfrm>
            <a:off x="10951266" y="62542"/>
            <a:ext cx="1152128" cy="216025"/>
          </a:xfrm>
          <a:prstGeom prst="rect">
            <a:avLst/>
          </a:prstGeom>
          <a:solidFill>
            <a:srgbClr val="9BBB59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600" b="0" i="0" u="none" strike="noStrike" kern="0" cap="none" spc="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メイリオ"/>
                <a:cs typeface="+mn-cs"/>
              </a:rPr>
              <a:t>Practice</a:t>
            </a:r>
            <a:endParaRPr kumimoji="0" lang="ja-JP" altLang="en-US" sz="1600" b="0" i="0" u="none" strike="noStrike" kern="0" cap="none" spc="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メイリオ"/>
            </a:endParaRPr>
          </a:p>
        </p:txBody>
      </p:sp>
      <p:grpSp>
        <p:nvGrpSpPr>
          <p:cNvPr id="143" name="グループ化 142">
            <a:extLst>
              <a:ext uri="{FF2B5EF4-FFF2-40B4-BE49-F238E27FC236}">
                <a16:creationId xmlns:a16="http://schemas.microsoft.com/office/drawing/2014/main" id="{C4AA6F4D-85FA-AF48-BA5B-840DAC24AEE5}"/>
              </a:ext>
            </a:extLst>
          </p:cNvPr>
          <p:cNvGrpSpPr/>
          <p:nvPr/>
        </p:nvGrpSpPr>
        <p:grpSpPr>
          <a:xfrm>
            <a:off x="6623614" y="376670"/>
            <a:ext cx="5525122" cy="3104865"/>
            <a:chOff x="1600379" y="1690176"/>
            <a:chExt cx="8462424" cy="4755495"/>
          </a:xfrm>
        </p:grpSpPr>
        <p:sp>
          <p:nvSpPr>
            <p:cNvPr id="144" name="正方形/長方形 143">
              <a:extLst>
                <a:ext uri="{FF2B5EF4-FFF2-40B4-BE49-F238E27FC236}">
                  <a16:creationId xmlns:a16="http://schemas.microsoft.com/office/drawing/2014/main" id="{659AAD44-C324-384E-B966-2B4B4082B122}"/>
                </a:ext>
              </a:extLst>
            </p:cNvPr>
            <p:cNvSpPr/>
            <p:nvPr/>
          </p:nvSpPr>
          <p:spPr>
            <a:xfrm>
              <a:off x="1600379" y="2592051"/>
              <a:ext cx="6508310" cy="38293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90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000"/>
            </a:p>
          </p:txBody>
        </p:sp>
        <p:sp>
          <p:nvSpPr>
            <p:cNvPr id="145" name="テキスト ボックス 144">
              <a:extLst>
                <a:ext uri="{FF2B5EF4-FFF2-40B4-BE49-F238E27FC236}">
                  <a16:creationId xmlns:a16="http://schemas.microsoft.com/office/drawing/2014/main" id="{22FE8101-2E6F-7F4E-B310-EC3AD32FA7E5}"/>
                </a:ext>
              </a:extLst>
            </p:cNvPr>
            <p:cNvSpPr txBox="1"/>
            <p:nvPr/>
          </p:nvSpPr>
          <p:spPr>
            <a:xfrm>
              <a:off x="1649990" y="6095575"/>
              <a:ext cx="2633012" cy="3500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000" dirty="0">
                  <a:solidFill>
                    <a:schemeClr val="accent1"/>
                  </a:solidFill>
                </a:rPr>
                <a:t>macOS 10.15 (MacBook Pro)</a:t>
              </a:r>
              <a:endParaRPr kumimoji="1" lang="ja-JP" altLang="en-US" sz="1000">
                <a:solidFill>
                  <a:schemeClr val="accent1"/>
                </a:solidFill>
              </a:endParaRPr>
            </a:p>
          </p:txBody>
        </p:sp>
        <p:pic>
          <p:nvPicPr>
            <p:cNvPr id="146" name="Picture 6" descr="Big Buck Bunny 60fps 4K - Official Blender Foundation Short Film - YouTube">
              <a:extLst>
                <a:ext uri="{FF2B5EF4-FFF2-40B4-BE49-F238E27FC236}">
                  <a16:creationId xmlns:a16="http://schemas.microsoft.com/office/drawing/2014/main" id="{6D62AFF4-931C-374C-B619-1A517F91DB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45230" y="3490891"/>
              <a:ext cx="984926" cy="5548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7" name="Picture 8" descr="FFmpeg を使用した Android のマルチメディア操作">
              <a:extLst>
                <a:ext uri="{FF2B5EF4-FFF2-40B4-BE49-F238E27FC236}">
                  <a16:creationId xmlns:a16="http://schemas.microsoft.com/office/drawing/2014/main" id="{986A119D-1F15-634C-B5A6-EECD94F559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23470" y="4098559"/>
              <a:ext cx="1527903" cy="4303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8" name="テキスト ボックス 147">
              <a:extLst>
                <a:ext uri="{FF2B5EF4-FFF2-40B4-BE49-F238E27FC236}">
                  <a16:creationId xmlns:a16="http://schemas.microsoft.com/office/drawing/2014/main" id="{E9A625C4-F95E-1F42-A0DC-0092229264C1}"/>
                </a:ext>
              </a:extLst>
            </p:cNvPr>
            <p:cNvSpPr txBox="1"/>
            <p:nvPr/>
          </p:nvSpPr>
          <p:spPr>
            <a:xfrm>
              <a:off x="2042332" y="4558355"/>
              <a:ext cx="1835268" cy="2844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700" dirty="0" err="1"/>
                <a:t>ffplay</a:t>
              </a:r>
              <a:r>
                <a:rPr kumimoji="1" lang="en-US" altLang="ja-JP" sz="700" dirty="0"/>
                <a:t> -</a:t>
              </a:r>
              <a:r>
                <a:rPr kumimoji="1" lang="en-US" altLang="ja-JP" sz="700" dirty="0" err="1"/>
                <a:t>i</a:t>
              </a:r>
              <a:r>
                <a:rPr kumimoji="1" lang="en-US" altLang="ja-JP" sz="700" dirty="0"/>
                <a:t> /</a:t>
              </a:r>
              <a:r>
                <a:rPr kumimoji="1" lang="en-US" altLang="ja-JP" sz="700" dirty="0" err="1"/>
                <a:t>tmp</a:t>
              </a:r>
              <a:r>
                <a:rPr kumimoji="1" lang="en-US" altLang="ja-JP" sz="700" dirty="0"/>
                <a:t>/video/bbb.mp4</a:t>
              </a:r>
              <a:endParaRPr kumimoji="1" lang="ja-JP" altLang="en-US" sz="700"/>
            </a:p>
          </p:txBody>
        </p:sp>
        <p:sp>
          <p:nvSpPr>
            <p:cNvPr id="149" name="正方形/長方形 148">
              <a:extLst>
                <a:ext uri="{FF2B5EF4-FFF2-40B4-BE49-F238E27FC236}">
                  <a16:creationId xmlns:a16="http://schemas.microsoft.com/office/drawing/2014/main" id="{71B2BEEE-5431-B74F-948A-EAA1C38F80DA}"/>
                </a:ext>
              </a:extLst>
            </p:cNvPr>
            <p:cNvSpPr/>
            <p:nvPr/>
          </p:nvSpPr>
          <p:spPr>
            <a:xfrm>
              <a:off x="5083900" y="4162079"/>
              <a:ext cx="2778145" cy="852267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905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000"/>
            </a:p>
          </p:txBody>
        </p:sp>
        <p:pic>
          <p:nvPicPr>
            <p:cNvPr id="150" name="Picture 2" descr="Launch Web with Docker | (日本語) 株式会社ブリスウェル ベトナム">
              <a:extLst>
                <a:ext uri="{FF2B5EF4-FFF2-40B4-BE49-F238E27FC236}">
                  <a16:creationId xmlns:a16="http://schemas.microsoft.com/office/drawing/2014/main" id="{8EFA4C94-4365-004F-B423-B72002198EA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87943" y="4284874"/>
              <a:ext cx="744647" cy="6360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1" name="Picture 4" descr="Black Everyday Company: docker-composeのvolumesで指定したホストのディレクトリがマウントされずハマった">
              <a:extLst>
                <a:ext uri="{FF2B5EF4-FFF2-40B4-BE49-F238E27FC236}">
                  <a16:creationId xmlns:a16="http://schemas.microsoft.com/office/drawing/2014/main" id="{179AC9E6-DEB2-5D4B-BC32-82BDF19589B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68" r="22376"/>
            <a:stretch/>
          </p:blipFill>
          <p:spPr bwMode="auto">
            <a:xfrm>
              <a:off x="6588557" y="4256651"/>
              <a:ext cx="625264" cy="6089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2" name="テキスト ボックス 151">
              <a:extLst>
                <a:ext uri="{FF2B5EF4-FFF2-40B4-BE49-F238E27FC236}">
                  <a16:creationId xmlns:a16="http://schemas.microsoft.com/office/drawing/2014/main" id="{E2C281AD-C998-F042-8A35-72C8ED88622B}"/>
                </a:ext>
              </a:extLst>
            </p:cNvPr>
            <p:cNvSpPr txBox="1"/>
            <p:nvPr/>
          </p:nvSpPr>
          <p:spPr>
            <a:xfrm>
              <a:off x="6035946" y="4802876"/>
              <a:ext cx="930398" cy="2406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500" dirty="0">
                  <a:solidFill>
                    <a:schemeClr val="bg2">
                      <a:lumMod val="25000"/>
                    </a:schemeClr>
                  </a:solidFill>
                </a:rPr>
                <a:t>docker-compose</a:t>
              </a:r>
              <a:endParaRPr kumimoji="1" lang="ja-JP" altLang="en-US" sz="50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153" name="楕円 182">
              <a:extLst>
                <a:ext uri="{FF2B5EF4-FFF2-40B4-BE49-F238E27FC236}">
                  <a16:creationId xmlns:a16="http://schemas.microsoft.com/office/drawing/2014/main" id="{87C6305B-4102-CC4A-8488-F7D9052E39DE}"/>
                </a:ext>
              </a:extLst>
            </p:cNvPr>
            <p:cNvSpPr/>
            <p:nvPr/>
          </p:nvSpPr>
          <p:spPr bwMode="auto">
            <a:xfrm>
              <a:off x="8437936" y="2228659"/>
              <a:ext cx="1520084" cy="461878"/>
            </a:xfrm>
            <a:prstGeom prst="ellipse">
              <a:avLst/>
            </a:prstGeom>
            <a:solidFill>
              <a:srgbClr val="5B9BD5">
                <a:lumMod val="20000"/>
                <a:lumOff val="80000"/>
              </a:srgbClr>
            </a:solidFill>
            <a:ln w="317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1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明朝" panose="02020600040205080304" pitchFamily="18" charset="-128"/>
                <a:cs typeface="Helvetica" panose="020B0604020202020204" pitchFamily="34" charset="0"/>
              </a:endParaRPr>
            </a:p>
          </p:txBody>
        </p:sp>
        <p:grpSp>
          <p:nvGrpSpPr>
            <p:cNvPr id="154" name="グループ化 153">
              <a:extLst>
                <a:ext uri="{FF2B5EF4-FFF2-40B4-BE49-F238E27FC236}">
                  <a16:creationId xmlns:a16="http://schemas.microsoft.com/office/drawing/2014/main" id="{EB993A39-6D84-6C49-99C1-701834CE095B}"/>
                </a:ext>
              </a:extLst>
            </p:cNvPr>
            <p:cNvGrpSpPr/>
            <p:nvPr/>
          </p:nvGrpSpPr>
          <p:grpSpPr>
            <a:xfrm>
              <a:off x="8885390" y="1690176"/>
              <a:ext cx="1177413" cy="800905"/>
              <a:chOff x="9513919" y="1383165"/>
              <a:chExt cx="1394245" cy="948400"/>
            </a:xfrm>
          </p:grpSpPr>
          <p:pic>
            <p:nvPicPr>
              <p:cNvPr id="172" name="Picture 28">
                <a:extLst>
                  <a:ext uri="{FF2B5EF4-FFF2-40B4-BE49-F238E27FC236}">
                    <a16:creationId xmlns:a16="http://schemas.microsoft.com/office/drawing/2014/main" id="{97B0F1F6-2B07-A540-A2E0-EB41AF5F08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513919" y="1738852"/>
                <a:ext cx="515054" cy="592713"/>
              </a:xfrm>
              <a:prstGeom prst="rect">
                <a:avLst/>
              </a:prstGeom>
            </p:spPr>
          </p:pic>
          <p:pic>
            <p:nvPicPr>
              <p:cNvPr id="173" name="Picture 4" descr="NICT-情報通信研究機構">
                <a:extLst>
                  <a:ext uri="{FF2B5EF4-FFF2-40B4-BE49-F238E27FC236}">
                    <a16:creationId xmlns:a16="http://schemas.microsoft.com/office/drawing/2014/main" id="{853FC1B2-BFBC-2A4C-885D-AB4215BDEA1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8079" b="7722"/>
              <a:stretch/>
            </p:blipFill>
            <p:spPr bwMode="auto">
              <a:xfrm>
                <a:off x="10001840" y="1383165"/>
                <a:ext cx="906324" cy="57432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55" name="図 154">
              <a:extLst>
                <a:ext uri="{FF2B5EF4-FFF2-40B4-BE49-F238E27FC236}">
                  <a16:creationId xmlns:a16="http://schemas.microsoft.com/office/drawing/2014/main" id="{388ABD5B-EF38-914A-89E7-B3DEB0B3894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284394" y="2260129"/>
              <a:ext cx="355583" cy="340344"/>
            </a:xfrm>
            <a:prstGeom prst="rect">
              <a:avLst/>
            </a:prstGeom>
          </p:spPr>
        </p:pic>
        <p:pic>
          <p:nvPicPr>
            <p:cNvPr id="156" name="Picture 6" descr="Big Buck Bunny 60fps 4K - Official Blender Foundation Short Film - YouTube">
              <a:extLst>
                <a:ext uri="{FF2B5EF4-FFF2-40B4-BE49-F238E27FC236}">
                  <a16:creationId xmlns:a16="http://schemas.microsoft.com/office/drawing/2014/main" id="{55632781-25E4-F544-83A0-72AE3532446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86477" y="1808360"/>
              <a:ext cx="922472" cy="5197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7" name="テキスト ボックス 156">
              <a:extLst>
                <a:ext uri="{FF2B5EF4-FFF2-40B4-BE49-F238E27FC236}">
                  <a16:creationId xmlns:a16="http://schemas.microsoft.com/office/drawing/2014/main" id="{39D6733B-4192-1549-812F-0C663009B68C}"/>
                </a:ext>
              </a:extLst>
            </p:cNvPr>
            <p:cNvSpPr txBox="1"/>
            <p:nvPr/>
          </p:nvSpPr>
          <p:spPr>
            <a:xfrm>
              <a:off x="6097150" y="2328063"/>
              <a:ext cx="2930536" cy="2625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600" dirty="0"/>
                <a:t>cat video.mp4 | </a:t>
              </a:r>
              <a:r>
                <a:rPr kumimoji="1" lang="en-US" altLang="ja-JP" sz="600" dirty="0" err="1"/>
                <a:t>cefputstream</a:t>
              </a:r>
              <a:r>
                <a:rPr kumimoji="1" lang="en-US" altLang="ja-JP" sz="600" dirty="0"/>
                <a:t> </a:t>
              </a:r>
              <a:r>
                <a:rPr kumimoji="1" lang="en-US" altLang="ja-JP" sz="600" dirty="0" err="1"/>
                <a:t>ccnx</a:t>
              </a:r>
              <a:r>
                <a:rPr kumimoji="1" lang="en-US" altLang="ja-JP" sz="600" dirty="0"/>
                <a:t>:/stream</a:t>
              </a:r>
              <a:endParaRPr kumimoji="1" lang="ja-JP" altLang="en-US" sz="600"/>
            </a:p>
          </p:txBody>
        </p:sp>
        <p:sp>
          <p:nvSpPr>
            <p:cNvPr id="158" name="正方形/長方形 157">
              <a:extLst>
                <a:ext uri="{FF2B5EF4-FFF2-40B4-BE49-F238E27FC236}">
                  <a16:creationId xmlns:a16="http://schemas.microsoft.com/office/drawing/2014/main" id="{5CAF51BC-C2C4-1449-A407-009B666B601F}"/>
                </a:ext>
              </a:extLst>
            </p:cNvPr>
            <p:cNvSpPr/>
            <p:nvPr/>
          </p:nvSpPr>
          <p:spPr>
            <a:xfrm>
              <a:off x="5083900" y="3057014"/>
              <a:ext cx="952047" cy="1065579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000"/>
            </a:p>
          </p:txBody>
        </p:sp>
        <p:pic>
          <p:nvPicPr>
            <p:cNvPr id="159" name="図 158">
              <a:extLst>
                <a:ext uri="{FF2B5EF4-FFF2-40B4-BE49-F238E27FC236}">
                  <a16:creationId xmlns:a16="http://schemas.microsoft.com/office/drawing/2014/main" id="{1BAA610D-0E08-0242-B1B9-68D7D88984D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280349" y="3528414"/>
              <a:ext cx="513655" cy="491642"/>
            </a:xfrm>
            <a:prstGeom prst="rect">
              <a:avLst/>
            </a:prstGeom>
          </p:spPr>
        </p:pic>
        <p:sp>
          <p:nvSpPr>
            <p:cNvPr id="160" name="テキスト ボックス 159">
              <a:extLst>
                <a:ext uri="{FF2B5EF4-FFF2-40B4-BE49-F238E27FC236}">
                  <a16:creationId xmlns:a16="http://schemas.microsoft.com/office/drawing/2014/main" id="{5F49C826-F016-9B4D-B921-C80D09AD3232}"/>
                </a:ext>
              </a:extLst>
            </p:cNvPr>
            <p:cNvSpPr txBox="1"/>
            <p:nvPr/>
          </p:nvSpPr>
          <p:spPr>
            <a:xfrm>
              <a:off x="5835579" y="3732188"/>
              <a:ext cx="2719603" cy="2625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600" dirty="0" err="1"/>
                <a:t>cefgetstream</a:t>
              </a:r>
              <a:r>
                <a:rPr kumimoji="1" lang="en-US" altLang="ja-JP" sz="600" dirty="0"/>
                <a:t> </a:t>
              </a:r>
              <a:r>
                <a:rPr kumimoji="1" lang="en-US" altLang="ja-JP" sz="600" dirty="0" err="1"/>
                <a:t>ccnx</a:t>
              </a:r>
              <a:r>
                <a:rPr kumimoji="1" lang="en-US" altLang="ja-JP" sz="600" dirty="0"/>
                <a:t>:/stream &gt; /</a:t>
              </a:r>
              <a:r>
                <a:rPr kumimoji="1" lang="en-US" altLang="ja-JP" sz="600" dirty="0" err="1"/>
                <a:t>tmp</a:t>
              </a:r>
              <a:r>
                <a:rPr kumimoji="1" lang="en-US" altLang="ja-JP" sz="600" dirty="0"/>
                <a:t>/video/bbb.mp4</a:t>
              </a:r>
            </a:p>
          </p:txBody>
        </p:sp>
        <p:grpSp>
          <p:nvGrpSpPr>
            <p:cNvPr id="161" name="グループ化 160">
              <a:extLst>
                <a:ext uri="{FF2B5EF4-FFF2-40B4-BE49-F238E27FC236}">
                  <a16:creationId xmlns:a16="http://schemas.microsoft.com/office/drawing/2014/main" id="{A3AE5A10-C454-324D-8C3D-AA0012316318}"/>
                </a:ext>
              </a:extLst>
            </p:cNvPr>
            <p:cNvGrpSpPr/>
            <p:nvPr/>
          </p:nvGrpSpPr>
          <p:grpSpPr>
            <a:xfrm>
              <a:off x="5117000" y="2957780"/>
              <a:ext cx="841596" cy="284454"/>
              <a:chOff x="6585702" y="2556367"/>
              <a:chExt cx="996585" cy="336839"/>
            </a:xfrm>
          </p:grpSpPr>
          <p:sp>
            <p:nvSpPr>
              <p:cNvPr id="170" name="角丸四角形 169">
                <a:extLst>
                  <a:ext uri="{FF2B5EF4-FFF2-40B4-BE49-F238E27FC236}">
                    <a16:creationId xmlns:a16="http://schemas.microsoft.com/office/drawing/2014/main" id="{A9131530-97A7-6748-B4BC-FEF93FBB40E5}"/>
                  </a:ext>
                </a:extLst>
              </p:cNvPr>
              <p:cNvSpPr/>
              <p:nvPr/>
            </p:nvSpPr>
            <p:spPr>
              <a:xfrm>
                <a:off x="6585702" y="2595319"/>
                <a:ext cx="901190" cy="224182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000"/>
              </a:p>
            </p:txBody>
          </p:sp>
          <p:sp>
            <p:nvSpPr>
              <p:cNvPr id="171" name="テキスト ボックス 170">
                <a:extLst>
                  <a:ext uri="{FF2B5EF4-FFF2-40B4-BE49-F238E27FC236}">
                    <a16:creationId xmlns:a16="http://schemas.microsoft.com/office/drawing/2014/main" id="{EAB426A4-684C-C14E-BF23-F2E70F760C08}"/>
                  </a:ext>
                </a:extLst>
              </p:cNvPr>
              <p:cNvSpPr txBox="1"/>
              <p:nvPr/>
            </p:nvSpPr>
            <p:spPr>
              <a:xfrm>
                <a:off x="6607400" y="2556367"/>
                <a:ext cx="974887" cy="3368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700" dirty="0"/>
                  <a:t>consumer</a:t>
                </a:r>
                <a:endParaRPr kumimoji="1" lang="ja-JP" altLang="en-US" sz="700"/>
              </a:p>
            </p:txBody>
          </p:sp>
        </p:grpSp>
        <p:cxnSp>
          <p:nvCxnSpPr>
            <p:cNvPr id="162" name="直線矢印コネクタ 161">
              <a:extLst>
                <a:ext uri="{FF2B5EF4-FFF2-40B4-BE49-F238E27FC236}">
                  <a16:creationId xmlns:a16="http://schemas.microsoft.com/office/drawing/2014/main" id="{F28FE721-6F05-3747-BFCB-61E48C6204B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06416" y="2648063"/>
              <a:ext cx="2475492" cy="881762"/>
            </a:xfrm>
            <a:prstGeom prst="straightConnector1">
              <a:avLst/>
            </a:prstGeom>
            <a:ln w="28575">
              <a:solidFill>
                <a:srgbClr val="0432FF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直線矢印コネクタ 162">
              <a:extLst>
                <a:ext uri="{FF2B5EF4-FFF2-40B4-BE49-F238E27FC236}">
                  <a16:creationId xmlns:a16="http://schemas.microsoft.com/office/drawing/2014/main" id="{A2F1E59C-3449-9D49-B7EA-67C645CCF60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90453" y="2851358"/>
              <a:ext cx="2512751" cy="904518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4" name="テキスト ボックス 163">
              <a:extLst>
                <a:ext uri="{FF2B5EF4-FFF2-40B4-BE49-F238E27FC236}">
                  <a16:creationId xmlns:a16="http://schemas.microsoft.com/office/drawing/2014/main" id="{6C8733DB-F10C-A247-8210-B85EAA7D32E6}"/>
                </a:ext>
              </a:extLst>
            </p:cNvPr>
            <p:cNvSpPr txBox="1"/>
            <p:nvPr/>
          </p:nvSpPr>
          <p:spPr>
            <a:xfrm rot="20379389">
              <a:off x="5646402" y="3056305"/>
              <a:ext cx="1593666" cy="2844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700" dirty="0">
                  <a:solidFill>
                    <a:srgbClr val="0432FF"/>
                  </a:solidFill>
                </a:rPr>
                <a:t>Symbolic Interest (SMI)</a:t>
              </a:r>
              <a:endParaRPr kumimoji="1" lang="ja-JP" altLang="en-US" sz="700">
                <a:solidFill>
                  <a:srgbClr val="0432FF"/>
                </a:solidFill>
              </a:endParaRPr>
            </a:p>
          </p:txBody>
        </p:sp>
        <p:sp>
          <p:nvSpPr>
            <p:cNvPr id="165" name="テキスト ボックス 164">
              <a:extLst>
                <a:ext uri="{FF2B5EF4-FFF2-40B4-BE49-F238E27FC236}">
                  <a16:creationId xmlns:a16="http://schemas.microsoft.com/office/drawing/2014/main" id="{53EB15A7-E87A-FD4A-9108-47B3CB7AA900}"/>
                </a:ext>
              </a:extLst>
            </p:cNvPr>
            <p:cNvSpPr txBox="1"/>
            <p:nvPr/>
          </p:nvSpPr>
          <p:spPr>
            <a:xfrm rot="20434604">
              <a:off x="7356245" y="3022323"/>
              <a:ext cx="1397648" cy="2844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700" dirty="0" err="1">
                  <a:solidFill>
                    <a:srgbClr val="FF0000"/>
                  </a:solidFill>
                </a:rPr>
                <a:t>ContentObject</a:t>
              </a:r>
              <a:r>
                <a:rPr kumimoji="1" lang="en-US" altLang="ja-JP" sz="700" dirty="0">
                  <a:solidFill>
                    <a:srgbClr val="FF0000"/>
                  </a:solidFill>
                </a:rPr>
                <a:t>(Cob)</a:t>
              </a:r>
              <a:endParaRPr kumimoji="1" lang="ja-JP" altLang="en-US" sz="700">
                <a:solidFill>
                  <a:srgbClr val="FF0000"/>
                </a:solidFill>
              </a:endParaRPr>
            </a:p>
          </p:txBody>
        </p:sp>
        <p:sp>
          <p:nvSpPr>
            <p:cNvPr id="166" name="円柱 165">
              <a:extLst>
                <a:ext uri="{FF2B5EF4-FFF2-40B4-BE49-F238E27FC236}">
                  <a16:creationId xmlns:a16="http://schemas.microsoft.com/office/drawing/2014/main" id="{337DAD4C-728D-924D-AD60-F9DD5B6D46DF}"/>
                </a:ext>
              </a:extLst>
            </p:cNvPr>
            <p:cNvSpPr/>
            <p:nvPr/>
          </p:nvSpPr>
          <p:spPr>
            <a:xfrm>
              <a:off x="5451769" y="5451876"/>
              <a:ext cx="1316680" cy="711634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000"/>
            </a:p>
          </p:txBody>
        </p:sp>
        <p:sp>
          <p:nvSpPr>
            <p:cNvPr id="167" name="テキスト ボックス 166">
              <a:extLst>
                <a:ext uri="{FF2B5EF4-FFF2-40B4-BE49-F238E27FC236}">
                  <a16:creationId xmlns:a16="http://schemas.microsoft.com/office/drawing/2014/main" id="{EEB44070-D5C4-BA44-83E5-061CB1CF3F8A}"/>
                </a:ext>
              </a:extLst>
            </p:cNvPr>
            <p:cNvSpPr txBox="1"/>
            <p:nvPr/>
          </p:nvSpPr>
          <p:spPr>
            <a:xfrm>
              <a:off x="5502625" y="5640115"/>
              <a:ext cx="1313316" cy="4813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800" dirty="0">
                  <a:solidFill>
                    <a:schemeClr val="bg1"/>
                  </a:solidFill>
                </a:rPr>
                <a:t>shared directory</a:t>
              </a:r>
            </a:p>
            <a:p>
              <a:r>
                <a:rPr kumimoji="1" lang="en-US" altLang="ja-JP" sz="800" dirty="0">
                  <a:solidFill>
                    <a:schemeClr val="bg1"/>
                  </a:solidFill>
                </a:rPr>
                <a:t>/</a:t>
              </a:r>
              <a:r>
                <a:rPr kumimoji="1" lang="en-US" altLang="ja-JP" sz="800" dirty="0" err="1">
                  <a:solidFill>
                    <a:schemeClr val="bg1"/>
                  </a:solidFill>
                </a:rPr>
                <a:t>tmp</a:t>
              </a:r>
              <a:r>
                <a:rPr kumimoji="1" lang="en-US" altLang="ja-JP" sz="800" dirty="0">
                  <a:solidFill>
                    <a:schemeClr val="bg1"/>
                  </a:solidFill>
                </a:rPr>
                <a:t>/video/</a:t>
              </a:r>
              <a:endParaRPr kumimoji="1" lang="ja-JP" altLang="en-US" sz="800">
                <a:solidFill>
                  <a:schemeClr val="bg1"/>
                </a:solidFill>
              </a:endParaRPr>
            </a:p>
          </p:txBody>
        </p:sp>
        <p:cxnSp>
          <p:nvCxnSpPr>
            <p:cNvPr id="168" name="直線矢印コネクタ 167">
              <a:extLst>
                <a:ext uri="{FF2B5EF4-FFF2-40B4-BE49-F238E27FC236}">
                  <a16:creationId xmlns:a16="http://schemas.microsoft.com/office/drawing/2014/main" id="{9D63F6CF-4E0E-E34C-969E-60F8675F4CCE}"/>
                </a:ext>
              </a:extLst>
            </p:cNvPr>
            <p:cNvCxnSpPr>
              <a:cxnSpLocks/>
            </p:cNvCxnSpPr>
            <p:nvPr/>
          </p:nvCxnSpPr>
          <p:spPr>
            <a:xfrm>
              <a:off x="5923586" y="4000800"/>
              <a:ext cx="0" cy="1549526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直線矢印コネクタ 168">
              <a:extLst>
                <a:ext uri="{FF2B5EF4-FFF2-40B4-BE49-F238E27FC236}">
                  <a16:creationId xmlns:a16="http://schemas.microsoft.com/office/drawing/2014/main" id="{F4C055A4-ED40-D54F-89CF-C78B5C38AE17}"/>
                </a:ext>
              </a:extLst>
            </p:cNvPr>
            <p:cNvCxnSpPr>
              <a:cxnSpLocks/>
            </p:cNvCxnSpPr>
            <p:nvPr/>
          </p:nvCxnSpPr>
          <p:spPr>
            <a:xfrm>
              <a:off x="3068152" y="4848283"/>
              <a:ext cx="2319571" cy="709300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38384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19D9E64-D264-5040-8E1F-31C35B4C6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ja-JP" dirty="0"/>
              <a:t>Contents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80A7BB9-172A-5B47-ABB0-9B84B44B88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8673" y="1132094"/>
            <a:ext cx="10515600" cy="4351338"/>
          </a:xfrm>
        </p:spPr>
        <p:txBody>
          <a:bodyPr>
            <a:normAutofit/>
          </a:bodyPr>
          <a:lstStyle/>
          <a:p>
            <a:r>
              <a:rPr lang="ja-JP" altLang="en-US"/>
              <a:t>本</a:t>
            </a:r>
            <a:r>
              <a:rPr lang="en-US" altLang="ja-JP" dirty="0"/>
              <a:t>Practice</a:t>
            </a:r>
            <a:r>
              <a:rPr lang="ja-JP" altLang="en-US"/>
              <a:t>の目的・全体像の説明</a:t>
            </a:r>
            <a:endParaRPr lang="en-US" altLang="ja-JP" dirty="0"/>
          </a:p>
          <a:p>
            <a:r>
              <a:rPr lang="en-US" altLang="ja-JP" dirty="0"/>
              <a:t>Docker </a:t>
            </a:r>
            <a:r>
              <a:rPr lang="ja-JP" altLang="en-US"/>
              <a:t>の概要</a:t>
            </a:r>
            <a:endParaRPr lang="en-US" altLang="ja-JP" dirty="0"/>
          </a:p>
          <a:p>
            <a:r>
              <a:rPr lang="en-US" altLang="ja-JP" dirty="0"/>
              <a:t>Docker </a:t>
            </a:r>
            <a:r>
              <a:rPr lang="ja-JP" altLang="en-US"/>
              <a:t>を用いた</a:t>
            </a:r>
            <a:r>
              <a:rPr lang="en-US" altLang="ja-JP" dirty="0"/>
              <a:t> </a:t>
            </a:r>
            <a:r>
              <a:rPr lang="en-US" altLang="ja-JP" dirty="0" err="1"/>
              <a:t>Cefore</a:t>
            </a:r>
            <a:r>
              <a:rPr lang="en-US" altLang="ja-JP" dirty="0"/>
              <a:t> </a:t>
            </a:r>
            <a:r>
              <a:rPr lang="ja-JP" altLang="en-US"/>
              <a:t>導入方法</a:t>
            </a:r>
            <a:endParaRPr lang="en-US" altLang="ja-JP" dirty="0"/>
          </a:p>
          <a:p>
            <a:r>
              <a:rPr kumimoji="1" lang="en-US" altLang="ja-JP" dirty="0"/>
              <a:t>Practice A</a:t>
            </a:r>
          </a:p>
          <a:p>
            <a:pPr lvl="1"/>
            <a:r>
              <a:rPr lang="en-US" altLang="ja-JP" dirty="0"/>
              <a:t>[A-1] </a:t>
            </a:r>
            <a:r>
              <a:rPr lang="ja-JP" altLang="en-US"/>
              <a:t>グローバル通信シナリオ</a:t>
            </a:r>
            <a:endParaRPr lang="en-US" altLang="ja-JP" dirty="0"/>
          </a:p>
          <a:p>
            <a:pPr lvl="1"/>
            <a:r>
              <a:rPr lang="en-US" altLang="ja-JP" dirty="0"/>
              <a:t>[A-2] </a:t>
            </a:r>
            <a:r>
              <a:rPr lang="ja-JP" altLang="en-US"/>
              <a:t>ローカル通信シナリオ</a:t>
            </a:r>
            <a:endParaRPr lang="en-US" altLang="ja-JP" dirty="0"/>
          </a:p>
          <a:p>
            <a:pPr lvl="1"/>
            <a:r>
              <a:rPr lang="en-US" altLang="ja-JP" dirty="0"/>
              <a:t>[A-3] 4K</a:t>
            </a:r>
            <a:r>
              <a:rPr lang="ja-JP" altLang="en-US"/>
              <a:t>ストリーミングシナリオ</a:t>
            </a:r>
            <a:endParaRPr lang="en-US" altLang="ja-JP" dirty="0"/>
          </a:p>
          <a:p>
            <a:r>
              <a:rPr lang="ja-JP" altLang="en-US"/>
              <a:t>まとめ</a:t>
            </a:r>
            <a:endParaRPr lang="en-US" altLang="ja-JP" dirty="0"/>
          </a:p>
          <a:p>
            <a:pPr marL="0" indent="0">
              <a:buNone/>
            </a:pPr>
            <a:endParaRPr kumimoji="1" lang="en-US" altLang="ja-JP" dirty="0"/>
          </a:p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A546119-F8EB-B946-8E0A-1EE693218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F6148-85E7-D04E-BCE7-AA55DEF7F0BF}" type="slidenum">
              <a:rPr kumimoji="1" lang="ja-JP" altLang="en-US" smtClean="0"/>
              <a:pPr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411618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2A8E733-8FC6-7840-AA30-57CBAA5D6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 dirty="0"/>
              <a:t>Practice A-2: </a:t>
            </a:r>
            <a:r>
              <a:rPr lang="ja-JP" altLang="en-US"/>
              <a:t>ローカル通信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0033B38-315F-2C48-9932-9EC6DA31F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F6148-85E7-D04E-BCE7-AA55DEF7F0BF}" type="slidenum">
              <a:rPr kumimoji="1" lang="ja-JP" altLang="en-US" smtClean="0"/>
              <a:pPr/>
              <a:t>20</a:t>
            </a:fld>
            <a:endParaRPr kumimoji="1" lang="ja-JP" altLang="en-US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D83AD01A-B13A-BC4E-B7F4-FCA6EBB8C63D}"/>
              </a:ext>
            </a:extLst>
          </p:cNvPr>
          <p:cNvSpPr txBox="1"/>
          <p:nvPr/>
        </p:nvSpPr>
        <p:spPr>
          <a:xfrm>
            <a:off x="802302" y="950128"/>
            <a:ext cx="814678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Clr>
                <a:schemeClr val="accent3"/>
              </a:buClr>
              <a:buFont typeface="Arial" panose="020B0604020202020204" pitchFamily="34" charset="0"/>
              <a:buChar char="•"/>
            </a:pPr>
            <a:r>
              <a:rPr kumimoji="1" lang="en-US" altLang="ja-JP" sz="2200" dirty="0"/>
              <a:t>Docker </a:t>
            </a:r>
            <a:r>
              <a:rPr kumimoji="1" lang="ja-JP" altLang="en-US" sz="2200"/>
              <a:t>内に</a:t>
            </a:r>
            <a:r>
              <a:rPr kumimoji="1" lang="en-US" altLang="ja-JP" sz="2200" dirty="0"/>
              <a:t> publisher </a:t>
            </a:r>
            <a:r>
              <a:rPr kumimoji="1" lang="ja-JP" altLang="en-US" sz="2200"/>
              <a:t>を用意して、ローカルで通信してみよう！</a:t>
            </a:r>
          </a:p>
        </p:txBody>
      </p:sp>
      <p:sp>
        <p:nvSpPr>
          <p:cNvPr id="60" name="楕円 182">
            <a:extLst>
              <a:ext uri="{FF2B5EF4-FFF2-40B4-BE49-F238E27FC236}">
                <a16:creationId xmlns:a16="http://schemas.microsoft.com/office/drawing/2014/main" id="{D236287B-70AA-7B4E-99C6-8E0961A433C2}"/>
              </a:ext>
            </a:extLst>
          </p:cNvPr>
          <p:cNvSpPr/>
          <p:nvPr/>
        </p:nvSpPr>
        <p:spPr bwMode="auto">
          <a:xfrm>
            <a:off x="8560324" y="2150986"/>
            <a:ext cx="1597534" cy="485412"/>
          </a:xfrm>
          <a:prstGeom prst="ellipse">
            <a:avLst/>
          </a:prstGeom>
          <a:solidFill>
            <a:srgbClr val="5B9BD5">
              <a:lumMod val="20000"/>
              <a:lumOff val="80000"/>
            </a:srgbClr>
          </a:solidFill>
          <a:ln w="317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明朝" panose="02020600040205080304" pitchFamily="18" charset="-128"/>
              <a:cs typeface="Helvetica" panose="020B0604020202020204" pitchFamily="34" charset="0"/>
            </a:endParaRPr>
          </a:p>
        </p:txBody>
      </p:sp>
      <p:grpSp>
        <p:nvGrpSpPr>
          <p:cNvPr id="61" name="グループ化 60">
            <a:extLst>
              <a:ext uri="{FF2B5EF4-FFF2-40B4-BE49-F238E27FC236}">
                <a16:creationId xmlns:a16="http://schemas.microsoft.com/office/drawing/2014/main" id="{22580256-5785-2B41-9E4C-D4BC7B089F5D}"/>
              </a:ext>
            </a:extLst>
          </p:cNvPr>
          <p:cNvGrpSpPr/>
          <p:nvPr/>
        </p:nvGrpSpPr>
        <p:grpSpPr>
          <a:xfrm>
            <a:off x="9030577" y="1585066"/>
            <a:ext cx="1237403" cy="841713"/>
            <a:chOff x="9513919" y="1383164"/>
            <a:chExt cx="1394245" cy="948401"/>
          </a:xfrm>
        </p:grpSpPr>
        <p:pic>
          <p:nvPicPr>
            <p:cNvPr id="62" name="Picture 28">
              <a:extLst>
                <a:ext uri="{FF2B5EF4-FFF2-40B4-BE49-F238E27FC236}">
                  <a16:creationId xmlns:a16="http://schemas.microsoft.com/office/drawing/2014/main" id="{3646ECBB-443B-D64A-A3FC-87B64DA4D9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513919" y="1738852"/>
              <a:ext cx="515054" cy="592713"/>
            </a:xfrm>
            <a:prstGeom prst="rect">
              <a:avLst/>
            </a:prstGeom>
          </p:spPr>
        </p:pic>
        <p:pic>
          <p:nvPicPr>
            <p:cNvPr id="63" name="Picture 4" descr="NICT-情報通信研究機構">
              <a:extLst>
                <a:ext uri="{FF2B5EF4-FFF2-40B4-BE49-F238E27FC236}">
                  <a16:creationId xmlns:a16="http://schemas.microsoft.com/office/drawing/2014/main" id="{D4628B2B-F8BB-6643-9217-DF93B424B98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079" b="7722"/>
            <a:stretch/>
          </p:blipFill>
          <p:spPr bwMode="auto">
            <a:xfrm>
              <a:off x="10001840" y="1383164"/>
              <a:ext cx="906324" cy="5743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4" name="図 63">
            <a:extLst>
              <a:ext uri="{FF2B5EF4-FFF2-40B4-BE49-F238E27FC236}">
                <a16:creationId xmlns:a16="http://schemas.microsoft.com/office/drawing/2014/main" id="{F8757F8C-1A39-F44D-BCFD-73A9487729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49910" y="2184060"/>
            <a:ext cx="373700" cy="357685"/>
          </a:xfrm>
          <a:prstGeom prst="rect">
            <a:avLst/>
          </a:prstGeom>
        </p:spPr>
      </p:pic>
      <p:pic>
        <p:nvPicPr>
          <p:cNvPr id="65" name="Picture 6" descr="Big Buck Bunny 60fps 4K - Official Blender Foundation Short Film - YouTube">
            <a:extLst>
              <a:ext uri="{FF2B5EF4-FFF2-40B4-BE49-F238E27FC236}">
                <a16:creationId xmlns:a16="http://schemas.microsoft.com/office/drawing/2014/main" id="{F9839F48-2002-6B49-951E-24EDA74F2F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5673" y="1709273"/>
            <a:ext cx="969473" cy="546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9" name="グループ化 68">
            <a:extLst>
              <a:ext uri="{FF2B5EF4-FFF2-40B4-BE49-F238E27FC236}">
                <a16:creationId xmlns:a16="http://schemas.microsoft.com/office/drawing/2014/main" id="{0AA76122-A71C-2C4D-9EC8-C3639880E414}"/>
              </a:ext>
            </a:extLst>
          </p:cNvPr>
          <p:cNvGrpSpPr/>
          <p:nvPr/>
        </p:nvGrpSpPr>
        <p:grpSpPr>
          <a:xfrm>
            <a:off x="7789754" y="1623217"/>
            <a:ext cx="2912108" cy="1088090"/>
            <a:chOff x="8221198" y="1212861"/>
            <a:chExt cx="2912108" cy="1088090"/>
          </a:xfrm>
        </p:grpSpPr>
        <p:sp>
          <p:nvSpPr>
            <p:cNvPr id="70" name="正方形/長方形 69">
              <a:extLst>
                <a:ext uri="{FF2B5EF4-FFF2-40B4-BE49-F238E27FC236}">
                  <a16:creationId xmlns:a16="http://schemas.microsoft.com/office/drawing/2014/main" id="{06B83987-88FE-7442-96F1-5CE2B28C6931}"/>
                </a:ext>
              </a:extLst>
            </p:cNvPr>
            <p:cNvSpPr/>
            <p:nvPr/>
          </p:nvSpPr>
          <p:spPr>
            <a:xfrm>
              <a:off x="8221198" y="1212861"/>
              <a:ext cx="2912107" cy="749357"/>
            </a:xfrm>
            <a:prstGeom prst="rect">
              <a:avLst/>
            </a:prstGeom>
            <a:solidFill>
              <a:schemeClr val="bg1">
                <a:alpha val="7500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1" name="正方形/長方形 70">
              <a:extLst>
                <a:ext uri="{FF2B5EF4-FFF2-40B4-BE49-F238E27FC236}">
                  <a16:creationId xmlns:a16="http://schemas.microsoft.com/office/drawing/2014/main" id="{2D940F13-384D-664C-98A1-E5991FE79750}"/>
                </a:ext>
              </a:extLst>
            </p:cNvPr>
            <p:cNvSpPr/>
            <p:nvPr/>
          </p:nvSpPr>
          <p:spPr>
            <a:xfrm>
              <a:off x="8982958" y="1958612"/>
              <a:ext cx="2150348" cy="342339"/>
            </a:xfrm>
            <a:prstGeom prst="rect">
              <a:avLst/>
            </a:prstGeom>
            <a:solidFill>
              <a:schemeClr val="bg1">
                <a:alpha val="7500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72" name="角丸四角形 71">
            <a:extLst>
              <a:ext uri="{FF2B5EF4-FFF2-40B4-BE49-F238E27FC236}">
                <a16:creationId xmlns:a16="http://schemas.microsoft.com/office/drawing/2014/main" id="{8084A056-02CF-9B4C-B3A9-DB7D751DD418}"/>
              </a:ext>
            </a:extLst>
          </p:cNvPr>
          <p:cNvSpPr/>
          <p:nvPr/>
        </p:nvSpPr>
        <p:spPr>
          <a:xfrm>
            <a:off x="802302" y="1585066"/>
            <a:ext cx="10255956" cy="5130581"/>
          </a:xfrm>
          <a:prstGeom prst="roundRect">
            <a:avLst>
              <a:gd name="adj" fmla="val 6733"/>
            </a:avLst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3" name="正方形/長方形 72">
            <a:extLst>
              <a:ext uri="{FF2B5EF4-FFF2-40B4-BE49-F238E27FC236}">
                <a16:creationId xmlns:a16="http://schemas.microsoft.com/office/drawing/2014/main" id="{894454A2-43D4-BE46-A94C-A1E170809F61}"/>
              </a:ext>
            </a:extLst>
          </p:cNvPr>
          <p:cNvSpPr/>
          <p:nvPr/>
        </p:nvSpPr>
        <p:spPr>
          <a:xfrm>
            <a:off x="1079242" y="1415911"/>
            <a:ext cx="1893467" cy="400110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>
              <a:buClr>
                <a:schemeClr val="accent3"/>
              </a:buClr>
            </a:pPr>
            <a:r>
              <a:rPr kumimoji="1" lang="ja-JP" altLang="en-US" sz="2000"/>
              <a:t>システム構成図</a:t>
            </a:r>
          </a:p>
        </p:txBody>
      </p:sp>
      <p:sp>
        <p:nvSpPr>
          <p:cNvPr id="74" name="正方形/長方形 73">
            <a:extLst>
              <a:ext uri="{FF2B5EF4-FFF2-40B4-BE49-F238E27FC236}">
                <a16:creationId xmlns:a16="http://schemas.microsoft.com/office/drawing/2014/main" id="{481DAD4D-9BC3-9248-877D-8550A0838444}"/>
              </a:ext>
            </a:extLst>
          </p:cNvPr>
          <p:cNvSpPr/>
          <p:nvPr/>
        </p:nvSpPr>
        <p:spPr>
          <a:xfrm>
            <a:off x="10951266" y="62542"/>
            <a:ext cx="1152128" cy="216025"/>
          </a:xfrm>
          <a:prstGeom prst="rect">
            <a:avLst/>
          </a:prstGeom>
          <a:solidFill>
            <a:srgbClr val="9BBB59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600" b="0" i="0" u="none" strike="noStrike" kern="0" cap="none" spc="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メイリオ"/>
                <a:cs typeface="+mn-cs"/>
              </a:rPr>
              <a:t>Practice</a:t>
            </a:r>
            <a:endParaRPr kumimoji="0" lang="ja-JP" altLang="en-US" sz="1600" b="0" i="0" u="none" strike="noStrike" kern="0" cap="none" spc="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メイリオ"/>
            </a:endParaRPr>
          </a:p>
        </p:txBody>
      </p:sp>
      <p:sp>
        <p:nvSpPr>
          <p:cNvPr id="75" name="正方形/長方形 74">
            <a:extLst>
              <a:ext uri="{FF2B5EF4-FFF2-40B4-BE49-F238E27FC236}">
                <a16:creationId xmlns:a16="http://schemas.microsoft.com/office/drawing/2014/main" id="{701396B9-8AD3-224B-A7DF-29507E06C99E}"/>
              </a:ext>
            </a:extLst>
          </p:cNvPr>
          <p:cNvSpPr/>
          <p:nvPr/>
        </p:nvSpPr>
        <p:spPr>
          <a:xfrm>
            <a:off x="1600379" y="2592051"/>
            <a:ext cx="6508310" cy="38293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6" name="テキスト ボックス 75">
            <a:extLst>
              <a:ext uri="{FF2B5EF4-FFF2-40B4-BE49-F238E27FC236}">
                <a16:creationId xmlns:a16="http://schemas.microsoft.com/office/drawing/2014/main" id="{24038D8D-DBDA-2848-8D02-1B49EFEA5C81}"/>
              </a:ext>
            </a:extLst>
          </p:cNvPr>
          <p:cNvSpPr txBox="1"/>
          <p:nvPr/>
        </p:nvSpPr>
        <p:spPr>
          <a:xfrm>
            <a:off x="1649990" y="6095575"/>
            <a:ext cx="2700911" cy="3118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chemeClr val="accent1"/>
                </a:solidFill>
              </a:rPr>
              <a:t>macOS 10.15 (MacBook Pro)</a:t>
            </a:r>
            <a:endParaRPr kumimoji="1" lang="ja-JP" altLang="en-US">
              <a:solidFill>
                <a:schemeClr val="accent1"/>
              </a:solidFill>
            </a:endParaRPr>
          </a:p>
        </p:txBody>
      </p:sp>
      <p:pic>
        <p:nvPicPr>
          <p:cNvPr id="77" name="Picture 6" descr="Big Buck Bunny 60fps 4K - Official Blender Foundation Short Film - YouTube">
            <a:extLst>
              <a:ext uri="{FF2B5EF4-FFF2-40B4-BE49-F238E27FC236}">
                <a16:creationId xmlns:a16="http://schemas.microsoft.com/office/drawing/2014/main" id="{DD248305-8705-F146-8AB8-66BFBBC06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5230" y="3490891"/>
            <a:ext cx="984926" cy="554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" name="Picture 8" descr="FFmpeg を使用した Android のマルチメディア操作">
            <a:extLst>
              <a:ext uri="{FF2B5EF4-FFF2-40B4-BE49-F238E27FC236}">
                <a16:creationId xmlns:a16="http://schemas.microsoft.com/office/drawing/2014/main" id="{A9ABE981-AB5D-4040-9A36-3C1E1077DC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3470" y="4098559"/>
            <a:ext cx="1527903" cy="430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9" name="テキスト ボックス 78">
            <a:extLst>
              <a:ext uri="{FF2B5EF4-FFF2-40B4-BE49-F238E27FC236}">
                <a16:creationId xmlns:a16="http://schemas.microsoft.com/office/drawing/2014/main" id="{5589EF97-70C4-B842-AA94-8240F811B022}"/>
              </a:ext>
            </a:extLst>
          </p:cNvPr>
          <p:cNvSpPr txBox="1"/>
          <p:nvPr/>
        </p:nvSpPr>
        <p:spPr>
          <a:xfrm>
            <a:off x="2042332" y="4558354"/>
            <a:ext cx="1746929" cy="2339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" dirty="0" err="1"/>
              <a:t>ffplay</a:t>
            </a:r>
            <a:r>
              <a:rPr kumimoji="1" lang="en-US" altLang="ja-JP" sz="1200" dirty="0"/>
              <a:t> -</a:t>
            </a:r>
            <a:r>
              <a:rPr kumimoji="1" lang="en-US" altLang="ja-JP" sz="1200" dirty="0" err="1"/>
              <a:t>i</a:t>
            </a:r>
            <a:r>
              <a:rPr kumimoji="1" lang="en-US" altLang="ja-JP" sz="1200" dirty="0"/>
              <a:t> /</a:t>
            </a:r>
            <a:r>
              <a:rPr kumimoji="1" lang="en-US" altLang="ja-JP" sz="1200" dirty="0" err="1"/>
              <a:t>tmp</a:t>
            </a:r>
            <a:r>
              <a:rPr kumimoji="1" lang="en-US" altLang="ja-JP" sz="1200" dirty="0"/>
              <a:t>/video/bbb.mp4</a:t>
            </a:r>
            <a:endParaRPr kumimoji="1" lang="ja-JP" altLang="en-US" sz="1200"/>
          </a:p>
        </p:txBody>
      </p:sp>
      <p:sp>
        <p:nvSpPr>
          <p:cNvPr id="80" name="正方形/長方形 79">
            <a:extLst>
              <a:ext uri="{FF2B5EF4-FFF2-40B4-BE49-F238E27FC236}">
                <a16:creationId xmlns:a16="http://schemas.microsoft.com/office/drawing/2014/main" id="{EA3CC3F7-1A67-CE44-816A-A7FBE485EF0C}"/>
              </a:ext>
            </a:extLst>
          </p:cNvPr>
          <p:cNvSpPr/>
          <p:nvPr/>
        </p:nvSpPr>
        <p:spPr>
          <a:xfrm>
            <a:off x="5083900" y="4162079"/>
            <a:ext cx="2778145" cy="8522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81" name="Picture 2" descr="Launch Web with Docker | (日本語) 株式会社ブリスウェル ベトナム">
            <a:extLst>
              <a:ext uri="{FF2B5EF4-FFF2-40B4-BE49-F238E27FC236}">
                <a16:creationId xmlns:a16="http://schemas.microsoft.com/office/drawing/2014/main" id="{00B9D3AF-E01D-FB40-AD55-CE964BF7A3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7943" y="4284874"/>
            <a:ext cx="744647" cy="636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" name="Picture 4" descr="Black Everyday Company: docker-composeのvolumesで指定したホストのディレクトリがマウントされずハマった">
            <a:extLst>
              <a:ext uri="{FF2B5EF4-FFF2-40B4-BE49-F238E27FC236}">
                <a16:creationId xmlns:a16="http://schemas.microsoft.com/office/drawing/2014/main" id="{97C3A0A4-62F8-3443-AB61-1FFBE23A18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68" r="22376"/>
          <a:stretch/>
        </p:blipFill>
        <p:spPr bwMode="auto">
          <a:xfrm>
            <a:off x="6588557" y="4256651"/>
            <a:ext cx="625264" cy="608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3" name="テキスト ボックス 82">
            <a:extLst>
              <a:ext uri="{FF2B5EF4-FFF2-40B4-BE49-F238E27FC236}">
                <a16:creationId xmlns:a16="http://schemas.microsoft.com/office/drawing/2014/main" id="{8718CBF9-BE2F-604D-8679-FC89F1D6C8E7}"/>
              </a:ext>
            </a:extLst>
          </p:cNvPr>
          <p:cNvSpPr txBox="1"/>
          <p:nvPr/>
        </p:nvSpPr>
        <p:spPr>
          <a:xfrm>
            <a:off x="6035947" y="4802876"/>
            <a:ext cx="1035855" cy="2209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050" dirty="0">
                <a:solidFill>
                  <a:schemeClr val="bg2">
                    <a:lumMod val="25000"/>
                  </a:schemeClr>
                </a:solidFill>
              </a:rPr>
              <a:t>docker-compose</a:t>
            </a:r>
            <a:endParaRPr kumimoji="1" lang="ja-JP" altLang="en-US" sz="105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4" name="円柱 93">
            <a:extLst>
              <a:ext uri="{FF2B5EF4-FFF2-40B4-BE49-F238E27FC236}">
                <a16:creationId xmlns:a16="http://schemas.microsoft.com/office/drawing/2014/main" id="{9243C6BF-1C67-C74C-B745-B3778434B707}"/>
              </a:ext>
            </a:extLst>
          </p:cNvPr>
          <p:cNvSpPr/>
          <p:nvPr/>
        </p:nvSpPr>
        <p:spPr>
          <a:xfrm>
            <a:off x="5451769" y="5451876"/>
            <a:ext cx="1316680" cy="711634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5" name="テキスト ボックス 94">
            <a:extLst>
              <a:ext uri="{FF2B5EF4-FFF2-40B4-BE49-F238E27FC236}">
                <a16:creationId xmlns:a16="http://schemas.microsoft.com/office/drawing/2014/main" id="{284208AE-8BDF-C24C-8F96-BE30A6DB72B2}"/>
              </a:ext>
            </a:extLst>
          </p:cNvPr>
          <p:cNvSpPr txBox="1"/>
          <p:nvPr/>
        </p:nvSpPr>
        <p:spPr>
          <a:xfrm>
            <a:off x="5502625" y="5640114"/>
            <a:ext cx="1238910" cy="4418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>
                <a:solidFill>
                  <a:schemeClr val="bg1"/>
                </a:solidFill>
              </a:rPr>
              <a:t>shared directory</a:t>
            </a:r>
          </a:p>
          <a:p>
            <a:r>
              <a:rPr kumimoji="1" lang="en-US" altLang="ja-JP" sz="1400" dirty="0">
                <a:solidFill>
                  <a:schemeClr val="bg1"/>
                </a:solidFill>
              </a:rPr>
              <a:t>/</a:t>
            </a:r>
            <a:r>
              <a:rPr kumimoji="1" lang="en-US" altLang="ja-JP" sz="1400" dirty="0" err="1">
                <a:solidFill>
                  <a:schemeClr val="bg1"/>
                </a:solidFill>
              </a:rPr>
              <a:t>tmp</a:t>
            </a:r>
            <a:r>
              <a:rPr kumimoji="1" lang="en-US" altLang="ja-JP" sz="1400" dirty="0">
                <a:solidFill>
                  <a:schemeClr val="bg1"/>
                </a:solidFill>
              </a:rPr>
              <a:t>/video/</a:t>
            </a:r>
            <a:endParaRPr kumimoji="1" lang="ja-JP" altLang="en-US" sz="1400">
              <a:solidFill>
                <a:schemeClr val="bg1"/>
              </a:solidFill>
            </a:endParaRPr>
          </a:p>
        </p:txBody>
      </p:sp>
      <p:cxnSp>
        <p:nvCxnSpPr>
          <p:cNvPr id="96" name="直線矢印コネクタ 95">
            <a:extLst>
              <a:ext uri="{FF2B5EF4-FFF2-40B4-BE49-F238E27FC236}">
                <a16:creationId xmlns:a16="http://schemas.microsoft.com/office/drawing/2014/main" id="{0CF7E073-96B0-7F4B-878F-D519FFDD555A}"/>
              </a:ext>
            </a:extLst>
          </p:cNvPr>
          <p:cNvCxnSpPr>
            <a:cxnSpLocks/>
          </p:cNvCxnSpPr>
          <p:nvPr/>
        </p:nvCxnSpPr>
        <p:spPr>
          <a:xfrm>
            <a:off x="5923586" y="4000800"/>
            <a:ext cx="0" cy="1549526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線矢印コネクタ 96">
            <a:extLst>
              <a:ext uri="{FF2B5EF4-FFF2-40B4-BE49-F238E27FC236}">
                <a16:creationId xmlns:a16="http://schemas.microsoft.com/office/drawing/2014/main" id="{5C7642C9-2AF4-0A43-83DD-F677CF595EA8}"/>
              </a:ext>
            </a:extLst>
          </p:cNvPr>
          <p:cNvCxnSpPr>
            <a:cxnSpLocks/>
          </p:cNvCxnSpPr>
          <p:nvPr/>
        </p:nvCxnSpPr>
        <p:spPr>
          <a:xfrm>
            <a:off x="3068152" y="4848283"/>
            <a:ext cx="2319571" cy="709300"/>
          </a:xfrm>
          <a:prstGeom prst="straightConnector1">
            <a:avLst/>
          </a:prstGeom>
          <a:ln w="28575">
            <a:solidFill>
              <a:srgbClr val="00B050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正方形/長方形 113">
            <a:extLst>
              <a:ext uri="{FF2B5EF4-FFF2-40B4-BE49-F238E27FC236}">
                <a16:creationId xmlns:a16="http://schemas.microsoft.com/office/drawing/2014/main" id="{98E0F8F2-47F3-BB41-8F8E-545DF93DCEF7}"/>
              </a:ext>
            </a:extLst>
          </p:cNvPr>
          <p:cNvSpPr/>
          <p:nvPr/>
        </p:nvSpPr>
        <p:spPr>
          <a:xfrm>
            <a:off x="5185626" y="2944494"/>
            <a:ext cx="1000555" cy="111987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15" name="図 114">
            <a:extLst>
              <a:ext uri="{FF2B5EF4-FFF2-40B4-BE49-F238E27FC236}">
                <a16:creationId xmlns:a16="http://schemas.microsoft.com/office/drawing/2014/main" id="{7F0B3055-3D79-1847-9750-A7B121250A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2085" y="3439912"/>
            <a:ext cx="539827" cy="516692"/>
          </a:xfrm>
          <a:prstGeom prst="rect">
            <a:avLst/>
          </a:prstGeom>
        </p:spPr>
      </p:pic>
      <p:sp>
        <p:nvSpPr>
          <p:cNvPr id="116" name="テキスト ボックス 115">
            <a:extLst>
              <a:ext uri="{FF2B5EF4-FFF2-40B4-BE49-F238E27FC236}">
                <a16:creationId xmlns:a16="http://schemas.microsoft.com/office/drawing/2014/main" id="{8E7555FE-9A26-0844-9000-8A5F51AAA4B3}"/>
              </a:ext>
            </a:extLst>
          </p:cNvPr>
          <p:cNvSpPr txBox="1"/>
          <p:nvPr/>
        </p:nvSpPr>
        <p:spPr>
          <a:xfrm>
            <a:off x="3778506" y="3390147"/>
            <a:ext cx="1907398" cy="3824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 dirty="0" err="1"/>
              <a:t>cefgetstream</a:t>
            </a:r>
            <a:r>
              <a:rPr kumimoji="1" lang="en-US" altLang="ja-JP" sz="1100" dirty="0"/>
              <a:t> </a:t>
            </a:r>
            <a:r>
              <a:rPr kumimoji="1" lang="en-US" altLang="ja-JP" sz="1100" dirty="0" err="1"/>
              <a:t>ccnx</a:t>
            </a:r>
            <a:r>
              <a:rPr kumimoji="1" lang="en-US" altLang="ja-JP" sz="1100" dirty="0"/>
              <a:t>:/stream</a:t>
            </a:r>
          </a:p>
          <a:p>
            <a:r>
              <a:rPr kumimoji="1" lang="en-US" altLang="ja-JP" sz="1100" dirty="0"/>
              <a:t> &gt; /</a:t>
            </a:r>
            <a:r>
              <a:rPr kumimoji="1" lang="en-US" altLang="ja-JP" sz="1100" dirty="0" err="1"/>
              <a:t>tmp</a:t>
            </a:r>
            <a:r>
              <a:rPr kumimoji="1" lang="en-US" altLang="ja-JP" sz="1100" dirty="0"/>
              <a:t>/video/bbb.mp4</a:t>
            </a:r>
            <a:endParaRPr kumimoji="1" lang="ja-JP" altLang="en-US" sz="1100"/>
          </a:p>
        </p:txBody>
      </p:sp>
      <p:grpSp>
        <p:nvGrpSpPr>
          <p:cNvPr id="117" name="グループ化 116">
            <a:extLst>
              <a:ext uri="{FF2B5EF4-FFF2-40B4-BE49-F238E27FC236}">
                <a16:creationId xmlns:a16="http://schemas.microsoft.com/office/drawing/2014/main" id="{9E1648D6-3858-C249-835E-E6FB50B7849D}"/>
              </a:ext>
            </a:extLst>
          </p:cNvPr>
          <p:cNvGrpSpPr/>
          <p:nvPr/>
        </p:nvGrpSpPr>
        <p:grpSpPr>
          <a:xfrm>
            <a:off x="5220417" y="2840200"/>
            <a:ext cx="799813" cy="245839"/>
            <a:chOff x="6585702" y="2556367"/>
            <a:chExt cx="901190" cy="276999"/>
          </a:xfrm>
        </p:grpSpPr>
        <p:sp>
          <p:nvSpPr>
            <p:cNvPr id="118" name="角丸四角形 117">
              <a:extLst>
                <a:ext uri="{FF2B5EF4-FFF2-40B4-BE49-F238E27FC236}">
                  <a16:creationId xmlns:a16="http://schemas.microsoft.com/office/drawing/2014/main" id="{44080421-2308-7A4D-ABB8-BD79DEEEDB7B}"/>
                </a:ext>
              </a:extLst>
            </p:cNvPr>
            <p:cNvSpPr/>
            <p:nvPr/>
          </p:nvSpPr>
          <p:spPr>
            <a:xfrm>
              <a:off x="6585702" y="2595319"/>
              <a:ext cx="901190" cy="2241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9" name="テキスト ボックス 118">
              <a:extLst>
                <a:ext uri="{FF2B5EF4-FFF2-40B4-BE49-F238E27FC236}">
                  <a16:creationId xmlns:a16="http://schemas.microsoft.com/office/drawing/2014/main" id="{B1E728B8-F385-2A48-893C-4EDACFD10CBC}"/>
                </a:ext>
              </a:extLst>
            </p:cNvPr>
            <p:cNvSpPr txBox="1"/>
            <p:nvPr/>
          </p:nvSpPr>
          <p:spPr>
            <a:xfrm>
              <a:off x="6607400" y="2556367"/>
              <a:ext cx="85792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200" dirty="0"/>
                <a:t>consumer</a:t>
              </a:r>
              <a:endParaRPr kumimoji="1" lang="ja-JP" altLang="en-US" sz="1200"/>
            </a:p>
          </p:txBody>
        </p:sp>
      </p:grpSp>
      <p:sp>
        <p:nvSpPr>
          <p:cNvPr id="120" name="正方形/長方形 119">
            <a:extLst>
              <a:ext uri="{FF2B5EF4-FFF2-40B4-BE49-F238E27FC236}">
                <a16:creationId xmlns:a16="http://schemas.microsoft.com/office/drawing/2014/main" id="{DDABA3D7-2679-6747-9254-07AB067A7439}"/>
              </a:ext>
            </a:extLst>
          </p:cNvPr>
          <p:cNvSpPr/>
          <p:nvPr/>
        </p:nvSpPr>
        <p:spPr>
          <a:xfrm>
            <a:off x="6733659" y="2944494"/>
            <a:ext cx="967459" cy="111987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21" name="図 120">
            <a:extLst>
              <a:ext uri="{FF2B5EF4-FFF2-40B4-BE49-F238E27FC236}">
                <a16:creationId xmlns:a16="http://schemas.microsoft.com/office/drawing/2014/main" id="{3DAEE182-ED22-E047-8332-A90AF7A6C4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0117" y="3439912"/>
            <a:ext cx="539827" cy="516692"/>
          </a:xfrm>
          <a:prstGeom prst="rect">
            <a:avLst/>
          </a:prstGeom>
        </p:spPr>
      </p:pic>
      <p:grpSp>
        <p:nvGrpSpPr>
          <p:cNvPr id="122" name="グループ化 121">
            <a:extLst>
              <a:ext uri="{FF2B5EF4-FFF2-40B4-BE49-F238E27FC236}">
                <a16:creationId xmlns:a16="http://schemas.microsoft.com/office/drawing/2014/main" id="{8458E32D-E186-4C43-AC56-166B75DA0B10}"/>
              </a:ext>
            </a:extLst>
          </p:cNvPr>
          <p:cNvGrpSpPr/>
          <p:nvPr/>
        </p:nvGrpSpPr>
        <p:grpSpPr>
          <a:xfrm>
            <a:off x="6768449" y="2840200"/>
            <a:ext cx="799813" cy="245839"/>
            <a:chOff x="6585702" y="2556367"/>
            <a:chExt cx="901190" cy="276999"/>
          </a:xfrm>
        </p:grpSpPr>
        <p:sp>
          <p:nvSpPr>
            <p:cNvPr id="123" name="角丸四角形 122">
              <a:extLst>
                <a:ext uri="{FF2B5EF4-FFF2-40B4-BE49-F238E27FC236}">
                  <a16:creationId xmlns:a16="http://schemas.microsoft.com/office/drawing/2014/main" id="{777DE1DB-4A8A-0B45-8C16-75CB60125DD5}"/>
                </a:ext>
              </a:extLst>
            </p:cNvPr>
            <p:cNvSpPr/>
            <p:nvPr/>
          </p:nvSpPr>
          <p:spPr>
            <a:xfrm>
              <a:off x="6585702" y="2595319"/>
              <a:ext cx="901190" cy="2241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4" name="テキスト ボックス 123">
              <a:extLst>
                <a:ext uri="{FF2B5EF4-FFF2-40B4-BE49-F238E27FC236}">
                  <a16:creationId xmlns:a16="http://schemas.microsoft.com/office/drawing/2014/main" id="{74D25BA7-A6DA-584D-9132-288BAF0067BE}"/>
                </a:ext>
              </a:extLst>
            </p:cNvPr>
            <p:cNvSpPr txBox="1"/>
            <p:nvPr/>
          </p:nvSpPr>
          <p:spPr>
            <a:xfrm>
              <a:off x="6607400" y="2556367"/>
              <a:ext cx="80502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200" dirty="0"/>
                <a:t>publisher</a:t>
              </a:r>
              <a:endParaRPr kumimoji="1" lang="ja-JP" altLang="en-US" sz="1200"/>
            </a:p>
          </p:txBody>
        </p:sp>
      </p:grpSp>
      <p:sp>
        <p:nvSpPr>
          <p:cNvPr id="125" name="テキスト ボックス 124">
            <a:extLst>
              <a:ext uri="{FF2B5EF4-FFF2-40B4-BE49-F238E27FC236}">
                <a16:creationId xmlns:a16="http://schemas.microsoft.com/office/drawing/2014/main" id="{AEC3764A-2B1F-224A-B660-55F1CF1EB182}"/>
              </a:ext>
            </a:extLst>
          </p:cNvPr>
          <p:cNvSpPr txBox="1"/>
          <p:nvPr/>
        </p:nvSpPr>
        <p:spPr>
          <a:xfrm>
            <a:off x="5357815" y="3152384"/>
            <a:ext cx="1582302" cy="2458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" dirty="0">
                <a:solidFill>
                  <a:srgbClr val="0432FF"/>
                </a:solidFill>
              </a:rPr>
              <a:t>Symbolic Interest (SMI)</a:t>
            </a:r>
            <a:endParaRPr kumimoji="1" lang="ja-JP" altLang="en-US" sz="1200">
              <a:solidFill>
                <a:srgbClr val="0432FF"/>
              </a:solidFill>
            </a:endParaRPr>
          </a:p>
        </p:txBody>
      </p:sp>
      <p:cxnSp>
        <p:nvCxnSpPr>
          <p:cNvPr id="126" name="直線矢印コネクタ 125">
            <a:extLst>
              <a:ext uri="{FF2B5EF4-FFF2-40B4-BE49-F238E27FC236}">
                <a16:creationId xmlns:a16="http://schemas.microsoft.com/office/drawing/2014/main" id="{CDCACD21-4609-4D46-BC46-B4762F4710E6}"/>
              </a:ext>
            </a:extLst>
          </p:cNvPr>
          <p:cNvCxnSpPr>
            <a:cxnSpLocks/>
          </p:cNvCxnSpPr>
          <p:nvPr/>
        </p:nvCxnSpPr>
        <p:spPr>
          <a:xfrm flipV="1">
            <a:off x="6050051" y="3439912"/>
            <a:ext cx="798748" cy="1485"/>
          </a:xfrm>
          <a:prstGeom prst="straightConnector1">
            <a:avLst/>
          </a:prstGeom>
          <a:ln w="28575">
            <a:solidFill>
              <a:srgbClr val="0432FF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直線矢印コネクタ 126">
            <a:extLst>
              <a:ext uri="{FF2B5EF4-FFF2-40B4-BE49-F238E27FC236}">
                <a16:creationId xmlns:a16="http://schemas.microsoft.com/office/drawing/2014/main" id="{8D4BD0BC-3DEE-1E46-831B-CF81F8305118}"/>
              </a:ext>
            </a:extLst>
          </p:cNvPr>
          <p:cNvCxnSpPr>
            <a:cxnSpLocks/>
          </p:cNvCxnSpPr>
          <p:nvPr/>
        </p:nvCxnSpPr>
        <p:spPr>
          <a:xfrm flipH="1">
            <a:off x="6043943" y="3741489"/>
            <a:ext cx="804856" cy="937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テキスト ボックス 127">
            <a:extLst>
              <a:ext uri="{FF2B5EF4-FFF2-40B4-BE49-F238E27FC236}">
                <a16:creationId xmlns:a16="http://schemas.microsoft.com/office/drawing/2014/main" id="{50A9A0C0-6A2F-644B-A12E-914DEF917923}"/>
              </a:ext>
            </a:extLst>
          </p:cNvPr>
          <p:cNvSpPr txBox="1"/>
          <p:nvPr/>
        </p:nvSpPr>
        <p:spPr>
          <a:xfrm>
            <a:off x="6060445" y="3783178"/>
            <a:ext cx="1413004" cy="2458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" dirty="0" err="1">
                <a:solidFill>
                  <a:srgbClr val="FF0000"/>
                </a:solidFill>
              </a:rPr>
              <a:t>ContentObject</a:t>
            </a:r>
            <a:r>
              <a:rPr kumimoji="1" lang="en-US" altLang="ja-JP" sz="1200" dirty="0">
                <a:solidFill>
                  <a:srgbClr val="FF0000"/>
                </a:solidFill>
              </a:rPr>
              <a:t> (Cob)</a:t>
            </a:r>
            <a:endParaRPr kumimoji="1" lang="ja-JP" altLang="en-US" sz="1200">
              <a:solidFill>
                <a:srgbClr val="FF0000"/>
              </a:solidFill>
            </a:endParaRPr>
          </a:p>
        </p:txBody>
      </p:sp>
      <p:pic>
        <p:nvPicPr>
          <p:cNvPr id="129" name="Picture 6" descr="Big Buck Bunny 60fps 4K - Official Blender Foundation Short Film - YouTube">
            <a:extLst>
              <a:ext uri="{FF2B5EF4-FFF2-40B4-BE49-F238E27FC236}">
                <a16:creationId xmlns:a16="http://schemas.microsoft.com/office/drawing/2014/main" id="{364BCB2F-469A-AA4D-8675-E62392DDDF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8579" y="3120609"/>
            <a:ext cx="625907" cy="352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0" name="テキスト ボックス 129">
            <a:extLst>
              <a:ext uri="{FF2B5EF4-FFF2-40B4-BE49-F238E27FC236}">
                <a16:creationId xmlns:a16="http://schemas.microsoft.com/office/drawing/2014/main" id="{37D1B7CA-CC17-624F-9E56-27980C607B95}"/>
              </a:ext>
            </a:extLst>
          </p:cNvPr>
          <p:cNvSpPr txBox="1"/>
          <p:nvPr/>
        </p:nvSpPr>
        <p:spPr>
          <a:xfrm>
            <a:off x="7775880" y="3390147"/>
            <a:ext cx="200934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 dirty="0"/>
              <a:t>cat video.mp4 |</a:t>
            </a:r>
          </a:p>
          <a:p>
            <a:r>
              <a:rPr kumimoji="1" lang="en-US" altLang="ja-JP" sz="1100" dirty="0" err="1"/>
              <a:t>cefputstream</a:t>
            </a:r>
            <a:r>
              <a:rPr kumimoji="1" lang="en-US" altLang="ja-JP" sz="1100" dirty="0"/>
              <a:t> </a:t>
            </a:r>
            <a:r>
              <a:rPr kumimoji="1" lang="en-US" altLang="ja-JP" sz="1100" dirty="0" err="1"/>
              <a:t>ccnx</a:t>
            </a:r>
            <a:r>
              <a:rPr kumimoji="1" lang="en-US" altLang="ja-JP" sz="1100" dirty="0"/>
              <a:t>:/stream</a:t>
            </a:r>
            <a:endParaRPr kumimoji="1" lang="ja-JP" altLang="en-US" sz="1100"/>
          </a:p>
        </p:txBody>
      </p:sp>
    </p:spTree>
    <p:extLst>
      <p:ext uri="{BB962C8B-B14F-4D97-AF65-F5344CB8AC3E}">
        <p14:creationId xmlns:p14="http://schemas.microsoft.com/office/powerpoint/2010/main" val="27782731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3975896-779D-2946-B5A9-655990664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 dirty="0"/>
              <a:t>Practice A-2</a:t>
            </a:r>
            <a:r>
              <a:rPr lang="ja-JP" altLang="en-US"/>
              <a:t>（準備）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53FD7739-FDCB-2645-8D71-61A58B7F3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F6148-85E7-D04E-BCE7-AA55DEF7F0BF}" type="slidenum">
              <a:rPr kumimoji="1" lang="ja-JP" altLang="en-US" smtClean="0"/>
              <a:pPr/>
              <a:t>21</a:t>
            </a:fld>
            <a:endParaRPr kumimoji="1" lang="ja-JP" altLang="en-US"/>
          </a:p>
        </p:txBody>
      </p:sp>
      <p:sp>
        <p:nvSpPr>
          <p:cNvPr id="43" name="コンテンツ プレースホルダー 2">
            <a:extLst>
              <a:ext uri="{FF2B5EF4-FFF2-40B4-BE49-F238E27FC236}">
                <a16:creationId xmlns:a16="http://schemas.microsoft.com/office/drawing/2014/main" id="{C6E9E97B-F6B3-8346-A640-9AA4791A74F8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12654" y="1012824"/>
            <a:ext cx="6342551" cy="5566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3024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004EA2"/>
              </a:buClr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  <a:cs typeface="+mn-cs"/>
              </a:defRPr>
            </a:lvl1pPr>
            <a:lvl2pPr marL="685800" indent="-3024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004EA2"/>
              </a:buClr>
              <a:buSzPct val="80000"/>
              <a:buFont typeface=".Hiragino Kaku Gothic Interface W3"/>
              <a:buChar char="－"/>
              <a:defRPr kumimoji="1" sz="2200" kern="12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  <a:cs typeface="+mn-cs"/>
              </a:defRPr>
            </a:lvl2pPr>
            <a:lvl3pPr marL="1143000" indent="-3024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004EA2"/>
              </a:buClr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  <a:cs typeface="+mn-cs"/>
              </a:defRPr>
            </a:lvl3pPr>
            <a:lvl4pPr marL="1600200" indent="-3024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004EA2"/>
              </a:buClr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  <a:cs typeface="+mn-cs"/>
              </a:defRPr>
            </a:lvl4pPr>
            <a:lvl5pPr marL="2057400" indent="-3024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004EA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1800" dirty="0"/>
              <a:t>docker-compose </a:t>
            </a:r>
            <a:r>
              <a:rPr lang="ja-JP" altLang="en-US" sz="1800"/>
              <a:t>の設定変更</a:t>
            </a:r>
            <a:r>
              <a:rPr lang="en-US" altLang="ja-JP" sz="1800" dirty="0"/>
              <a:t> </a:t>
            </a:r>
            <a:r>
              <a:rPr lang="ja-JP" altLang="en-US" sz="1800"/>
              <a:t>（</a:t>
            </a:r>
            <a:r>
              <a:rPr lang="en-US" altLang="ja-JP" sz="1800" dirty="0"/>
              <a:t>A-1 -&gt; A-2</a:t>
            </a:r>
            <a:r>
              <a:rPr lang="ja-JP" altLang="en-US" sz="1800"/>
              <a:t>）</a:t>
            </a:r>
            <a:endParaRPr lang="en-US" altLang="ja-JP" sz="1800" dirty="0"/>
          </a:p>
          <a:p>
            <a:endParaRPr lang="en-US" altLang="ja-JP" sz="1800" dirty="0"/>
          </a:p>
          <a:p>
            <a:endParaRPr lang="en-US" altLang="ja-JP" sz="500" dirty="0"/>
          </a:p>
          <a:p>
            <a:r>
              <a:rPr lang="ja-JP" altLang="en-US" sz="1800"/>
              <a:t>シナリオ開始</a:t>
            </a:r>
            <a:endParaRPr lang="en-US" altLang="ja-JP" sz="1800" dirty="0"/>
          </a:p>
          <a:p>
            <a:endParaRPr lang="en-US" altLang="ja-JP" sz="1800" dirty="0"/>
          </a:p>
          <a:p>
            <a:r>
              <a:rPr lang="en-US" altLang="ja-JP" sz="1800" dirty="0"/>
              <a:t>consumer docker </a:t>
            </a:r>
            <a:r>
              <a:rPr lang="ja-JP" altLang="en-US" sz="1800"/>
              <a:t>にログイン</a:t>
            </a:r>
            <a:endParaRPr lang="en-US" altLang="ja-JP" sz="1800" dirty="0"/>
          </a:p>
          <a:p>
            <a:pPr marL="0" indent="0">
              <a:buNone/>
            </a:pPr>
            <a:endParaRPr lang="en-US" altLang="ja-JP" sz="1800" dirty="0"/>
          </a:p>
          <a:p>
            <a:r>
              <a:rPr lang="en-US" altLang="ja-JP" sz="1800" dirty="0"/>
              <a:t>FIB </a:t>
            </a:r>
            <a:r>
              <a:rPr lang="ja-JP" altLang="en-US" sz="1800"/>
              <a:t>切替（</a:t>
            </a:r>
            <a:r>
              <a:rPr lang="en-US" altLang="ja-JP" sz="1800" dirty="0"/>
              <a:t>NICT server -&gt; local publisher</a:t>
            </a:r>
            <a:r>
              <a:rPr lang="ja-JP" altLang="en-US" sz="1800"/>
              <a:t>）</a:t>
            </a:r>
            <a:endParaRPr lang="en-US" altLang="ja-JP" sz="1800" dirty="0"/>
          </a:p>
          <a:p>
            <a:endParaRPr lang="en-US" altLang="ja-JP" sz="1800" dirty="0"/>
          </a:p>
          <a:p>
            <a:endParaRPr lang="en-US" altLang="ja-JP" sz="1800" dirty="0"/>
          </a:p>
          <a:p>
            <a:r>
              <a:rPr lang="en-US" altLang="ja-JP" sz="1800" dirty="0" err="1"/>
              <a:t>playback.bash</a:t>
            </a:r>
            <a:endParaRPr lang="en-US" altLang="ja-JP" sz="1800" dirty="0"/>
          </a:p>
          <a:p>
            <a:endParaRPr lang="en-US" altLang="ja-JP" sz="1800" dirty="0"/>
          </a:p>
        </p:txBody>
      </p:sp>
      <p:sp>
        <p:nvSpPr>
          <p:cNvPr id="40" name="正方形/長方形 39">
            <a:extLst>
              <a:ext uri="{FF2B5EF4-FFF2-40B4-BE49-F238E27FC236}">
                <a16:creationId xmlns:a16="http://schemas.microsoft.com/office/drawing/2014/main" id="{3F2EEE3C-345E-3B4E-94BB-F58EF1581AE8}"/>
              </a:ext>
            </a:extLst>
          </p:cNvPr>
          <p:cNvSpPr/>
          <p:nvPr/>
        </p:nvSpPr>
        <p:spPr>
          <a:xfrm>
            <a:off x="10951266" y="62542"/>
            <a:ext cx="1152128" cy="216025"/>
          </a:xfrm>
          <a:prstGeom prst="rect">
            <a:avLst/>
          </a:prstGeom>
          <a:solidFill>
            <a:srgbClr val="9BBB59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600" b="0" i="0" u="none" strike="noStrike" kern="0" cap="none" spc="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メイリオ"/>
                <a:cs typeface="+mn-cs"/>
              </a:rPr>
              <a:t>Practice</a:t>
            </a:r>
            <a:endParaRPr kumimoji="0" lang="ja-JP" altLang="en-US" sz="1600" b="0" i="0" u="none" strike="noStrike" kern="0" cap="none" spc="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メイリオ"/>
            </a:endParaRPr>
          </a:p>
        </p:txBody>
      </p:sp>
      <p:sp>
        <p:nvSpPr>
          <p:cNvPr id="76" name="正方形/長方形 75">
            <a:extLst>
              <a:ext uri="{FF2B5EF4-FFF2-40B4-BE49-F238E27FC236}">
                <a16:creationId xmlns:a16="http://schemas.microsoft.com/office/drawing/2014/main" id="{C5390AFB-2540-BE42-BAF1-E7C70C5A1209}"/>
              </a:ext>
            </a:extLst>
          </p:cNvPr>
          <p:cNvSpPr/>
          <p:nvPr/>
        </p:nvSpPr>
        <p:spPr>
          <a:xfrm>
            <a:off x="795791" y="3163870"/>
            <a:ext cx="5641242" cy="253916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r>
              <a:rPr lang="en-US" altLang="ja-JP" sz="1050" dirty="0">
                <a:solidFill>
                  <a:srgbClr val="F2F2F2"/>
                </a:solidFill>
                <a:latin typeface="Monaco" pitchFamily="2" charset="0"/>
              </a:rPr>
              <a:t>% docker exec -it consumer bash</a:t>
            </a:r>
          </a:p>
        </p:txBody>
      </p:sp>
      <p:sp>
        <p:nvSpPr>
          <p:cNvPr id="77" name="正方形/長方形 76">
            <a:extLst>
              <a:ext uri="{FF2B5EF4-FFF2-40B4-BE49-F238E27FC236}">
                <a16:creationId xmlns:a16="http://schemas.microsoft.com/office/drawing/2014/main" id="{86B8CA07-6F48-C040-AAD8-743C5F58F46B}"/>
              </a:ext>
            </a:extLst>
          </p:cNvPr>
          <p:cNvSpPr/>
          <p:nvPr/>
        </p:nvSpPr>
        <p:spPr>
          <a:xfrm>
            <a:off x="798625" y="1451105"/>
            <a:ext cx="5623688" cy="253916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r>
              <a:rPr lang="en-US" altLang="ja-JP" sz="1000" dirty="0">
                <a:solidFill>
                  <a:srgbClr val="F2F2F2"/>
                </a:solidFill>
                <a:latin typeface="Monaco" pitchFamily="2" charset="0"/>
              </a:rPr>
              <a:t>% rm docker-</a:t>
            </a:r>
            <a:r>
              <a:rPr lang="en-US" altLang="ja-JP" sz="1000" dirty="0" err="1">
                <a:solidFill>
                  <a:srgbClr val="F2F2F2"/>
                </a:solidFill>
                <a:latin typeface="Monaco" pitchFamily="2" charset="0"/>
              </a:rPr>
              <a:t>compose.yml</a:t>
            </a:r>
            <a:r>
              <a:rPr lang="en-US" altLang="ja-JP" sz="1000" dirty="0">
                <a:solidFill>
                  <a:srgbClr val="F2F2F2"/>
                </a:solidFill>
                <a:latin typeface="Monaco" pitchFamily="2" charset="0"/>
              </a:rPr>
              <a:t>; cp docker-</a:t>
            </a:r>
            <a:r>
              <a:rPr lang="en-US" altLang="ja-JP" sz="1000" dirty="0" err="1">
                <a:solidFill>
                  <a:srgbClr val="F2F2F2"/>
                </a:solidFill>
                <a:latin typeface="Monaco" pitchFamily="2" charset="0"/>
              </a:rPr>
              <a:t>compose.yml_local</a:t>
            </a:r>
            <a:r>
              <a:rPr lang="en-US" altLang="ja-JP" sz="1000" dirty="0">
                <a:solidFill>
                  <a:srgbClr val="F2F2F2"/>
                </a:solidFill>
                <a:latin typeface="Monaco" pitchFamily="2" charset="0"/>
              </a:rPr>
              <a:t> docker-</a:t>
            </a:r>
            <a:r>
              <a:rPr lang="en-US" altLang="ja-JP" sz="1000" dirty="0" err="1">
                <a:solidFill>
                  <a:srgbClr val="F2F2F2"/>
                </a:solidFill>
                <a:latin typeface="Monaco" pitchFamily="2" charset="0"/>
              </a:rPr>
              <a:t>compose.yml</a:t>
            </a:r>
            <a:endParaRPr lang="en-US" altLang="ja-JP" sz="1000" dirty="0">
              <a:solidFill>
                <a:srgbClr val="F2F2F2"/>
              </a:solidFill>
              <a:effectLst/>
              <a:latin typeface="Monaco" pitchFamily="2" charset="0"/>
            </a:endParaRPr>
          </a:p>
        </p:txBody>
      </p:sp>
      <p:sp>
        <p:nvSpPr>
          <p:cNvPr id="78" name="正方形/長方形 77">
            <a:extLst>
              <a:ext uri="{FF2B5EF4-FFF2-40B4-BE49-F238E27FC236}">
                <a16:creationId xmlns:a16="http://schemas.microsoft.com/office/drawing/2014/main" id="{A032C6DF-AEDB-1847-88D2-7B0C2CCD5A11}"/>
              </a:ext>
            </a:extLst>
          </p:cNvPr>
          <p:cNvSpPr/>
          <p:nvPr/>
        </p:nvSpPr>
        <p:spPr>
          <a:xfrm>
            <a:off x="795791" y="3986071"/>
            <a:ext cx="5641242" cy="577081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r>
              <a:rPr lang="en-US" altLang="ja-JP" sz="1050" dirty="0">
                <a:solidFill>
                  <a:srgbClr val="F2F2F2"/>
                </a:solidFill>
                <a:latin typeface="Monaco" pitchFamily="2" charset="0"/>
              </a:rPr>
              <a:t>/</a:t>
            </a:r>
            <a:r>
              <a:rPr lang="en-US" altLang="ja-JP" sz="1050" dirty="0" err="1">
                <a:solidFill>
                  <a:srgbClr val="F2F2F2"/>
                </a:solidFill>
                <a:latin typeface="Monaco" pitchFamily="2" charset="0"/>
              </a:rPr>
              <a:t>cefore</a:t>
            </a:r>
            <a:r>
              <a:rPr lang="en-US" altLang="ja-JP" sz="1050" dirty="0">
                <a:solidFill>
                  <a:srgbClr val="F2F2F2"/>
                </a:solidFill>
                <a:latin typeface="Monaco" pitchFamily="2" charset="0"/>
              </a:rPr>
              <a:t># </a:t>
            </a:r>
            <a:r>
              <a:rPr lang="en-US" altLang="ja-JP" sz="1050" dirty="0" err="1">
                <a:solidFill>
                  <a:srgbClr val="F2F2F2"/>
                </a:solidFill>
                <a:latin typeface="Monaco" pitchFamily="2" charset="0"/>
              </a:rPr>
              <a:t>cefroute</a:t>
            </a:r>
            <a:r>
              <a:rPr lang="en-US" altLang="ja-JP" sz="1050" dirty="0">
                <a:solidFill>
                  <a:srgbClr val="F2F2F2"/>
                </a:solidFill>
                <a:latin typeface="Monaco" pitchFamily="2" charset="0"/>
              </a:rPr>
              <a:t> del </a:t>
            </a:r>
            <a:r>
              <a:rPr lang="en-US" altLang="ja-JP" sz="1050" dirty="0" err="1">
                <a:solidFill>
                  <a:srgbClr val="F2F2F2"/>
                </a:solidFill>
                <a:latin typeface="Monaco" pitchFamily="2" charset="0"/>
              </a:rPr>
              <a:t>ccnx</a:t>
            </a:r>
            <a:r>
              <a:rPr lang="en-US" altLang="ja-JP" sz="1050" dirty="0">
                <a:solidFill>
                  <a:srgbClr val="F2F2F2"/>
                </a:solidFill>
                <a:latin typeface="Monaco" pitchFamily="2" charset="0"/>
              </a:rPr>
              <a:t>:/stream </a:t>
            </a:r>
            <a:r>
              <a:rPr lang="en-US" altLang="ja-JP" sz="1050" dirty="0" err="1">
                <a:solidFill>
                  <a:srgbClr val="F2F2F2"/>
                </a:solidFill>
                <a:latin typeface="Monaco" pitchFamily="2" charset="0"/>
              </a:rPr>
              <a:t>tcp</a:t>
            </a:r>
            <a:r>
              <a:rPr lang="en-US" altLang="ja-JP" sz="1050" dirty="0">
                <a:solidFill>
                  <a:srgbClr val="F2F2F2"/>
                </a:solidFill>
                <a:latin typeface="Monaco" pitchFamily="2" charset="0"/>
              </a:rPr>
              <a:t> 133.69.33.120 </a:t>
            </a:r>
          </a:p>
          <a:p>
            <a:r>
              <a:rPr lang="en-US" altLang="ja-JP" sz="1050" dirty="0">
                <a:solidFill>
                  <a:srgbClr val="F2F2F2"/>
                </a:solidFill>
                <a:latin typeface="Monaco" pitchFamily="2" charset="0"/>
              </a:rPr>
              <a:t>/</a:t>
            </a:r>
            <a:r>
              <a:rPr lang="en-US" altLang="ja-JP" sz="1050" dirty="0" err="1">
                <a:solidFill>
                  <a:srgbClr val="F2F2F2"/>
                </a:solidFill>
                <a:latin typeface="Monaco" pitchFamily="2" charset="0"/>
              </a:rPr>
              <a:t>cefore</a:t>
            </a:r>
            <a:r>
              <a:rPr lang="en-US" altLang="ja-JP" sz="1050" dirty="0">
                <a:solidFill>
                  <a:srgbClr val="F2F2F2"/>
                </a:solidFill>
                <a:latin typeface="Monaco" pitchFamily="2" charset="0"/>
              </a:rPr>
              <a:t># </a:t>
            </a:r>
            <a:r>
              <a:rPr lang="en-US" altLang="ja-JP" sz="1050" dirty="0" err="1">
                <a:solidFill>
                  <a:srgbClr val="F2F2F2"/>
                </a:solidFill>
                <a:latin typeface="Monaco" pitchFamily="2" charset="0"/>
              </a:rPr>
              <a:t>cefroute</a:t>
            </a:r>
            <a:r>
              <a:rPr lang="en-US" altLang="ja-JP" sz="1050" dirty="0">
                <a:solidFill>
                  <a:srgbClr val="F2F2F2"/>
                </a:solidFill>
                <a:latin typeface="Monaco" pitchFamily="2" charset="0"/>
              </a:rPr>
              <a:t> add </a:t>
            </a:r>
            <a:r>
              <a:rPr lang="en-US" altLang="ja-JP" sz="1050" dirty="0" err="1">
                <a:solidFill>
                  <a:srgbClr val="F2F2F2"/>
                </a:solidFill>
                <a:latin typeface="Monaco" pitchFamily="2" charset="0"/>
              </a:rPr>
              <a:t>ccnx</a:t>
            </a:r>
            <a:r>
              <a:rPr lang="en-US" altLang="ja-JP" sz="1050" dirty="0">
                <a:solidFill>
                  <a:srgbClr val="F2F2F2"/>
                </a:solidFill>
                <a:latin typeface="Monaco" pitchFamily="2" charset="0"/>
              </a:rPr>
              <a:t>:/stream </a:t>
            </a:r>
            <a:r>
              <a:rPr lang="en-US" altLang="ja-JP" sz="1050" dirty="0" err="1">
                <a:solidFill>
                  <a:srgbClr val="F2F2F2"/>
                </a:solidFill>
                <a:latin typeface="Monaco" pitchFamily="2" charset="0"/>
              </a:rPr>
              <a:t>tcp</a:t>
            </a:r>
            <a:r>
              <a:rPr lang="en-US" altLang="ja-JP" sz="1050" dirty="0">
                <a:solidFill>
                  <a:srgbClr val="F2F2F2"/>
                </a:solidFill>
                <a:latin typeface="Monaco" pitchFamily="2" charset="0"/>
              </a:rPr>
              <a:t> 10.0.1.10</a:t>
            </a:r>
          </a:p>
          <a:p>
            <a:r>
              <a:rPr lang="en-US" altLang="ja-JP" sz="1050" dirty="0">
                <a:solidFill>
                  <a:srgbClr val="F2F2F2"/>
                </a:solidFill>
                <a:latin typeface="Monaco" pitchFamily="2" charset="0"/>
              </a:rPr>
              <a:t>/</a:t>
            </a:r>
            <a:r>
              <a:rPr lang="en-US" altLang="ja-JP" sz="1050" dirty="0" err="1">
                <a:solidFill>
                  <a:srgbClr val="F2F2F2"/>
                </a:solidFill>
                <a:latin typeface="Monaco" pitchFamily="2" charset="0"/>
              </a:rPr>
              <a:t>cefore</a:t>
            </a:r>
            <a:r>
              <a:rPr lang="en-US" altLang="ja-JP" sz="1050" dirty="0">
                <a:solidFill>
                  <a:srgbClr val="F2F2F2"/>
                </a:solidFill>
                <a:latin typeface="Monaco" pitchFamily="2" charset="0"/>
              </a:rPr>
              <a:t># </a:t>
            </a:r>
            <a:r>
              <a:rPr lang="en-US" altLang="ja-JP" sz="1050" dirty="0" err="1">
                <a:solidFill>
                  <a:srgbClr val="F2F2F2"/>
                </a:solidFill>
                <a:latin typeface="Monaco" pitchFamily="2" charset="0"/>
              </a:rPr>
              <a:t>cefstatus</a:t>
            </a:r>
            <a:endParaRPr lang="en-US" altLang="ja-JP" sz="1050" dirty="0">
              <a:solidFill>
                <a:srgbClr val="F2F2F2"/>
              </a:solidFill>
              <a:effectLst/>
              <a:latin typeface="Monaco" pitchFamily="2" charset="0"/>
            </a:endParaRPr>
          </a:p>
        </p:txBody>
      </p:sp>
      <p:sp>
        <p:nvSpPr>
          <p:cNvPr id="119" name="正方形/長方形 118">
            <a:extLst>
              <a:ext uri="{FF2B5EF4-FFF2-40B4-BE49-F238E27FC236}">
                <a16:creationId xmlns:a16="http://schemas.microsoft.com/office/drawing/2014/main" id="{FD7BBBD7-A900-A347-9E55-2F4DEF541D47}"/>
              </a:ext>
            </a:extLst>
          </p:cNvPr>
          <p:cNvSpPr/>
          <p:nvPr/>
        </p:nvSpPr>
        <p:spPr>
          <a:xfrm>
            <a:off x="3961480" y="4187063"/>
            <a:ext cx="933855" cy="21279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solidFill>
                  <a:srgbClr val="002060"/>
                </a:solidFill>
              </a:rPr>
              <a:t>?</a:t>
            </a:r>
            <a:endParaRPr kumimoji="1" lang="ja-JP" altLang="en-US" sz="1200">
              <a:solidFill>
                <a:srgbClr val="002060"/>
              </a:solidFill>
            </a:endParaRPr>
          </a:p>
        </p:txBody>
      </p:sp>
      <p:sp>
        <p:nvSpPr>
          <p:cNvPr id="123" name="正方形/長方形 122">
            <a:extLst>
              <a:ext uri="{FF2B5EF4-FFF2-40B4-BE49-F238E27FC236}">
                <a16:creationId xmlns:a16="http://schemas.microsoft.com/office/drawing/2014/main" id="{C263214E-B51A-D745-93CC-3181A9E590C9}"/>
              </a:ext>
            </a:extLst>
          </p:cNvPr>
          <p:cNvSpPr/>
          <p:nvPr/>
        </p:nvSpPr>
        <p:spPr>
          <a:xfrm>
            <a:off x="795789" y="5241425"/>
            <a:ext cx="5623687" cy="430887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r>
              <a:rPr lang="en-US" altLang="ja-JP" sz="1050" dirty="0">
                <a:solidFill>
                  <a:srgbClr val="F2F2F2"/>
                </a:solidFill>
                <a:latin typeface="Monaco" pitchFamily="2" charset="0"/>
              </a:rPr>
              <a:t>% ./</a:t>
            </a:r>
            <a:r>
              <a:rPr lang="en-US" altLang="ja-JP" sz="1050" dirty="0" err="1">
                <a:solidFill>
                  <a:srgbClr val="F2F2F2"/>
                </a:solidFill>
                <a:latin typeface="Monaco" pitchFamily="2" charset="0"/>
              </a:rPr>
              <a:t>playback.bash</a:t>
            </a:r>
            <a:r>
              <a:rPr lang="en-US" altLang="ja-JP" sz="1050" dirty="0">
                <a:solidFill>
                  <a:srgbClr val="F2F2F2"/>
                </a:solidFill>
                <a:latin typeface="Monaco" pitchFamily="2" charset="0"/>
              </a:rPr>
              <a:t> </a:t>
            </a:r>
          </a:p>
          <a:p>
            <a:r>
              <a:rPr lang="en-US" altLang="ja-JP" sz="1050" dirty="0">
                <a:solidFill>
                  <a:srgbClr val="F2F2F2"/>
                </a:solidFill>
                <a:latin typeface="Monaco" pitchFamily="2" charset="0"/>
              </a:rPr>
              <a:t>Trying to play the video .....</a:t>
            </a:r>
            <a:endParaRPr lang="en-US" altLang="ja-JP" sz="1050" dirty="0">
              <a:solidFill>
                <a:srgbClr val="F2F2F2"/>
              </a:solidFill>
              <a:effectLst/>
              <a:latin typeface="Monaco" pitchFamily="2" charset="0"/>
            </a:endParaRPr>
          </a:p>
        </p:txBody>
      </p:sp>
      <p:sp>
        <p:nvSpPr>
          <p:cNvPr id="124" name="正方形/長方形 123">
            <a:extLst>
              <a:ext uri="{FF2B5EF4-FFF2-40B4-BE49-F238E27FC236}">
                <a16:creationId xmlns:a16="http://schemas.microsoft.com/office/drawing/2014/main" id="{287729EA-E993-1A46-BA1F-B2993A5FB912}"/>
              </a:ext>
            </a:extLst>
          </p:cNvPr>
          <p:cNvSpPr/>
          <p:nvPr/>
        </p:nvSpPr>
        <p:spPr>
          <a:xfrm>
            <a:off x="795791" y="2387641"/>
            <a:ext cx="5623688" cy="253916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r>
              <a:rPr lang="en-US" altLang="ja-JP" sz="1050" dirty="0">
                <a:solidFill>
                  <a:srgbClr val="F2F2F2"/>
                </a:solidFill>
                <a:latin typeface="Monaco" pitchFamily="2" charset="0"/>
              </a:rPr>
              <a:t>% ./start-A-2.bash </a:t>
            </a:r>
            <a:endParaRPr lang="en-US" altLang="ja-JP" sz="1050" dirty="0">
              <a:solidFill>
                <a:srgbClr val="F2F2F2"/>
              </a:solidFill>
              <a:effectLst/>
              <a:latin typeface="Monaco" pitchFamily="2" charset="0"/>
            </a:endParaRPr>
          </a:p>
        </p:txBody>
      </p:sp>
      <p:grpSp>
        <p:nvGrpSpPr>
          <p:cNvPr id="125" name="グループ化 124">
            <a:extLst>
              <a:ext uri="{FF2B5EF4-FFF2-40B4-BE49-F238E27FC236}">
                <a16:creationId xmlns:a16="http://schemas.microsoft.com/office/drawing/2014/main" id="{4ADCDCCF-D08A-EE4A-9A16-1F0AAAE45E18}"/>
              </a:ext>
            </a:extLst>
          </p:cNvPr>
          <p:cNvGrpSpPr/>
          <p:nvPr/>
        </p:nvGrpSpPr>
        <p:grpSpPr>
          <a:xfrm>
            <a:off x="7504816" y="781484"/>
            <a:ext cx="4635395" cy="2779471"/>
            <a:chOff x="1600379" y="2592051"/>
            <a:chExt cx="6508310" cy="3902507"/>
          </a:xfrm>
        </p:grpSpPr>
        <p:sp>
          <p:nvSpPr>
            <p:cNvPr id="126" name="正方形/長方形 125">
              <a:extLst>
                <a:ext uri="{FF2B5EF4-FFF2-40B4-BE49-F238E27FC236}">
                  <a16:creationId xmlns:a16="http://schemas.microsoft.com/office/drawing/2014/main" id="{7926B5F6-5D7B-424F-AD0D-0F9D0C33CA6D}"/>
                </a:ext>
              </a:extLst>
            </p:cNvPr>
            <p:cNvSpPr/>
            <p:nvPr/>
          </p:nvSpPr>
          <p:spPr>
            <a:xfrm>
              <a:off x="1600379" y="2592051"/>
              <a:ext cx="6508310" cy="38293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90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000"/>
            </a:p>
          </p:txBody>
        </p:sp>
        <p:sp>
          <p:nvSpPr>
            <p:cNvPr id="127" name="テキスト ボックス 126">
              <a:extLst>
                <a:ext uri="{FF2B5EF4-FFF2-40B4-BE49-F238E27FC236}">
                  <a16:creationId xmlns:a16="http://schemas.microsoft.com/office/drawing/2014/main" id="{644B6DA4-EAA0-944C-B7A6-461EEA8A588B}"/>
                </a:ext>
              </a:extLst>
            </p:cNvPr>
            <p:cNvSpPr txBox="1"/>
            <p:nvPr/>
          </p:nvSpPr>
          <p:spPr>
            <a:xfrm>
              <a:off x="1649990" y="6095576"/>
              <a:ext cx="3000680" cy="3989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000" dirty="0">
                  <a:solidFill>
                    <a:schemeClr val="accent1"/>
                  </a:solidFill>
                </a:rPr>
                <a:t>macOS 10.15 (MacBook Pro)</a:t>
              </a:r>
              <a:endParaRPr kumimoji="1" lang="ja-JP" altLang="en-US" sz="1000">
                <a:solidFill>
                  <a:schemeClr val="accent1"/>
                </a:solidFill>
              </a:endParaRPr>
            </a:p>
          </p:txBody>
        </p:sp>
        <p:pic>
          <p:nvPicPr>
            <p:cNvPr id="128" name="Picture 6" descr="Big Buck Bunny 60fps 4K - Official Blender Foundation Short Film - YouTube">
              <a:extLst>
                <a:ext uri="{FF2B5EF4-FFF2-40B4-BE49-F238E27FC236}">
                  <a16:creationId xmlns:a16="http://schemas.microsoft.com/office/drawing/2014/main" id="{C7279FFF-8045-B04F-ADDB-20EC1DE385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45230" y="3490891"/>
              <a:ext cx="984926" cy="5548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9" name="Picture 8" descr="FFmpeg を使用した Android のマルチメディア操作">
              <a:extLst>
                <a:ext uri="{FF2B5EF4-FFF2-40B4-BE49-F238E27FC236}">
                  <a16:creationId xmlns:a16="http://schemas.microsoft.com/office/drawing/2014/main" id="{8FEF148B-88ED-8247-A94F-6DB8226BEE2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23470" y="4098559"/>
              <a:ext cx="1527903" cy="4303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0" name="テキスト ボックス 129">
              <a:extLst>
                <a:ext uri="{FF2B5EF4-FFF2-40B4-BE49-F238E27FC236}">
                  <a16:creationId xmlns:a16="http://schemas.microsoft.com/office/drawing/2014/main" id="{75BBB0FA-4035-B84C-9BFE-F12DF4CBC047}"/>
                </a:ext>
              </a:extLst>
            </p:cNvPr>
            <p:cNvSpPr txBox="1"/>
            <p:nvPr/>
          </p:nvSpPr>
          <p:spPr>
            <a:xfrm>
              <a:off x="2042331" y="4558354"/>
              <a:ext cx="2091541" cy="3241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700" dirty="0" err="1"/>
                <a:t>ffplay</a:t>
              </a:r>
              <a:r>
                <a:rPr kumimoji="1" lang="en-US" altLang="ja-JP" sz="700" dirty="0"/>
                <a:t> -</a:t>
              </a:r>
              <a:r>
                <a:rPr kumimoji="1" lang="en-US" altLang="ja-JP" sz="700" dirty="0" err="1"/>
                <a:t>i</a:t>
              </a:r>
              <a:r>
                <a:rPr kumimoji="1" lang="en-US" altLang="ja-JP" sz="700" dirty="0"/>
                <a:t> /</a:t>
              </a:r>
              <a:r>
                <a:rPr kumimoji="1" lang="en-US" altLang="ja-JP" sz="700" dirty="0" err="1"/>
                <a:t>tmp</a:t>
              </a:r>
              <a:r>
                <a:rPr kumimoji="1" lang="en-US" altLang="ja-JP" sz="700" dirty="0"/>
                <a:t>/video/bbb.mp4</a:t>
              </a:r>
              <a:endParaRPr kumimoji="1" lang="ja-JP" altLang="en-US" sz="700"/>
            </a:p>
          </p:txBody>
        </p:sp>
        <p:sp>
          <p:nvSpPr>
            <p:cNvPr id="131" name="正方形/長方形 130">
              <a:extLst>
                <a:ext uri="{FF2B5EF4-FFF2-40B4-BE49-F238E27FC236}">
                  <a16:creationId xmlns:a16="http://schemas.microsoft.com/office/drawing/2014/main" id="{CCF1EEEE-D0C9-7544-B154-09004DB68D72}"/>
                </a:ext>
              </a:extLst>
            </p:cNvPr>
            <p:cNvSpPr/>
            <p:nvPr/>
          </p:nvSpPr>
          <p:spPr>
            <a:xfrm>
              <a:off x="5083900" y="4162079"/>
              <a:ext cx="2778145" cy="852267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905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000"/>
            </a:p>
          </p:txBody>
        </p:sp>
        <p:pic>
          <p:nvPicPr>
            <p:cNvPr id="132" name="Picture 2" descr="Launch Web with Docker | (日本語) 株式会社ブリスウェル ベトナム">
              <a:extLst>
                <a:ext uri="{FF2B5EF4-FFF2-40B4-BE49-F238E27FC236}">
                  <a16:creationId xmlns:a16="http://schemas.microsoft.com/office/drawing/2014/main" id="{C2A09A9F-87C7-6D4D-B518-749C30D54C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87943" y="4284874"/>
              <a:ext cx="744647" cy="6360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3" name="Picture 4" descr="Black Everyday Company: docker-composeのvolumesで指定したホストのディレクトリがマウントされずハマった">
              <a:extLst>
                <a:ext uri="{FF2B5EF4-FFF2-40B4-BE49-F238E27FC236}">
                  <a16:creationId xmlns:a16="http://schemas.microsoft.com/office/drawing/2014/main" id="{911095CD-249E-D546-A90A-21CDFAA4675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68" r="22376"/>
            <a:stretch/>
          </p:blipFill>
          <p:spPr bwMode="auto">
            <a:xfrm>
              <a:off x="6588557" y="4256651"/>
              <a:ext cx="625264" cy="6089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4" name="テキスト ボックス 133">
              <a:extLst>
                <a:ext uri="{FF2B5EF4-FFF2-40B4-BE49-F238E27FC236}">
                  <a16:creationId xmlns:a16="http://schemas.microsoft.com/office/drawing/2014/main" id="{BF3FB917-C224-0E4D-A597-115CB9D45AA3}"/>
                </a:ext>
              </a:extLst>
            </p:cNvPr>
            <p:cNvSpPr txBox="1"/>
            <p:nvPr/>
          </p:nvSpPr>
          <p:spPr>
            <a:xfrm>
              <a:off x="6035948" y="4802876"/>
              <a:ext cx="1060317" cy="274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500" dirty="0">
                  <a:solidFill>
                    <a:schemeClr val="bg2">
                      <a:lumMod val="25000"/>
                    </a:schemeClr>
                  </a:solidFill>
                </a:rPr>
                <a:t>docker-compose</a:t>
              </a:r>
              <a:endParaRPr kumimoji="1" lang="ja-JP" altLang="en-US" sz="50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135" name="円柱 134">
              <a:extLst>
                <a:ext uri="{FF2B5EF4-FFF2-40B4-BE49-F238E27FC236}">
                  <a16:creationId xmlns:a16="http://schemas.microsoft.com/office/drawing/2014/main" id="{6270DBAC-326B-1B4C-8AFE-0E0749E3B10D}"/>
                </a:ext>
              </a:extLst>
            </p:cNvPr>
            <p:cNvSpPr/>
            <p:nvPr/>
          </p:nvSpPr>
          <p:spPr>
            <a:xfrm>
              <a:off x="5451769" y="5451876"/>
              <a:ext cx="1316680" cy="711634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000"/>
            </a:p>
          </p:txBody>
        </p:sp>
        <p:sp>
          <p:nvSpPr>
            <p:cNvPr id="136" name="テキスト ボックス 135">
              <a:extLst>
                <a:ext uri="{FF2B5EF4-FFF2-40B4-BE49-F238E27FC236}">
                  <a16:creationId xmlns:a16="http://schemas.microsoft.com/office/drawing/2014/main" id="{6137E33E-EBB5-304F-90C5-7E5F6EC246DD}"/>
                </a:ext>
              </a:extLst>
            </p:cNvPr>
            <p:cNvSpPr txBox="1"/>
            <p:nvPr/>
          </p:nvSpPr>
          <p:spPr>
            <a:xfrm>
              <a:off x="5502625" y="5640114"/>
              <a:ext cx="1496705" cy="5486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800" dirty="0">
                  <a:solidFill>
                    <a:schemeClr val="bg1"/>
                  </a:solidFill>
                </a:rPr>
                <a:t>shared directory</a:t>
              </a:r>
            </a:p>
            <a:p>
              <a:r>
                <a:rPr kumimoji="1" lang="en-US" altLang="ja-JP" sz="800" dirty="0">
                  <a:solidFill>
                    <a:schemeClr val="bg1"/>
                  </a:solidFill>
                </a:rPr>
                <a:t>/</a:t>
              </a:r>
              <a:r>
                <a:rPr kumimoji="1" lang="en-US" altLang="ja-JP" sz="800" dirty="0" err="1">
                  <a:solidFill>
                    <a:schemeClr val="bg1"/>
                  </a:solidFill>
                </a:rPr>
                <a:t>tmp</a:t>
              </a:r>
              <a:r>
                <a:rPr kumimoji="1" lang="en-US" altLang="ja-JP" sz="800" dirty="0">
                  <a:solidFill>
                    <a:schemeClr val="bg1"/>
                  </a:solidFill>
                </a:rPr>
                <a:t>/video/</a:t>
              </a:r>
              <a:endParaRPr kumimoji="1" lang="ja-JP" altLang="en-US" sz="800">
                <a:solidFill>
                  <a:schemeClr val="bg1"/>
                </a:solidFill>
              </a:endParaRPr>
            </a:p>
          </p:txBody>
        </p:sp>
        <p:cxnSp>
          <p:nvCxnSpPr>
            <p:cNvPr id="137" name="直線矢印コネクタ 136">
              <a:extLst>
                <a:ext uri="{FF2B5EF4-FFF2-40B4-BE49-F238E27FC236}">
                  <a16:creationId xmlns:a16="http://schemas.microsoft.com/office/drawing/2014/main" id="{C708D9A0-BCD8-C348-AFE3-25CFF4DBFD1A}"/>
                </a:ext>
              </a:extLst>
            </p:cNvPr>
            <p:cNvCxnSpPr>
              <a:cxnSpLocks/>
            </p:cNvCxnSpPr>
            <p:nvPr/>
          </p:nvCxnSpPr>
          <p:spPr>
            <a:xfrm>
              <a:off x="5923586" y="4000800"/>
              <a:ext cx="0" cy="1549526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直線矢印コネクタ 137">
              <a:extLst>
                <a:ext uri="{FF2B5EF4-FFF2-40B4-BE49-F238E27FC236}">
                  <a16:creationId xmlns:a16="http://schemas.microsoft.com/office/drawing/2014/main" id="{3915DAAC-2AB9-7049-BEA6-2016E0946329}"/>
                </a:ext>
              </a:extLst>
            </p:cNvPr>
            <p:cNvCxnSpPr>
              <a:cxnSpLocks/>
            </p:cNvCxnSpPr>
            <p:nvPr/>
          </p:nvCxnSpPr>
          <p:spPr>
            <a:xfrm>
              <a:off x="3068152" y="4848283"/>
              <a:ext cx="2319571" cy="709300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9" name="正方形/長方形 138">
              <a:extLst>
                <a:ext uri="{FF2B5EF4-FFF2-40B4-BE49-F238E27FC236}">
                  <a16:creationId xmlns:a16="http://schemas.microsoft.com/office/drawing/2014/main" id="{01447BCB-EA35-0D4E-8A42-E93F008947CA}"/>
                </a:ext>
              </a:extLst>
            </p:cNvPr>
            <p:cNvSpPr/>
            <p:nvPr/>
          </p:nvSpPr>
          <p:spPr>
            <a:xfrm>
              <a:off x="5185626" y="2944494"/>
              <a:ext cx="1000555" cy="1119871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000"/>
            </a:p>
          </p:txBody>
        </p:sp>
        <p:pic>
          <p:nvPicPr>
            <p:cNvPr id="140" name="図 139">
              <a:extLst>
                <a:ext uri="{FF2B5EF4-FFF2-40B4-BE49-F238E27FC236}">
                  <a16:creationId xmlns:a16="http://schemas.microsoft.com/office/drawing/2014/main" id="{E1111CB8-DE92-5248-A2DD-BE7636C6579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392085" y="3439912"/>
              <a:ext cx="539827" cy="516692"/>
            </a:xfrm>
            <a:prstGeom prst="rect">
              <a:avLst/>
            </a:prstGeom>
          </p:spPr>
        </p:pic>
        <p:sp>
          <p:nvSpPr>
            <p:cNvPr id="141" name="テキスト ボックス 140">
              <a:extLst>
                <a:ext uri="{FF2B5EF4-FFF2-40B4-BE49-F238E27FC236}">
                  <a16:creationId xmlns:a16="http://schemas.microsoft.com/office/drawing/2014/main" id="{278B8516-5877-7349-A467-531F7BBA4F27}"/>
                </a:ext>
              </a:extLst>
            </p:cNvPr>
            <p:cNvSpPr txBox="1"/>
            <p:nvPr/>
          </p:nvSpPr>
          <p:spPr>
            <a:xfrm>
              <a:off x="3778507" y="3390146"/>
              <a:ext cx="1907397" cy="4488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600" dirty="0" err="1"/>
                <a:t>cefgetstream</a:t>
              </a:r>
              <a:r>
                <a:rPr kumimoji="1" lang="en-US" altLang="ja-JP" sz="600" dirty="0"/>
                <a:t> </a:t>
              </a:r>
              <a:r>
                <a:rPr kumimoji="1" lang="en-US" altLang="ja-JP" sz="600" dirty="0" err="1"/>
                <a:t>ccnx</a:t>
              </a:r>
              <a:r>
                <a:rPr kumimoji="1" lang="en-US" altLang="ja-JP" sz="600" dirty="0"/>
                <a:t>:/stream</a:t>
              </a:r>
            </a:p>
            <a:p>
              <a:r>
                <a:rPr kumimoji="1" lang="en-US" altLang="ja-JP" sz="600" dirty="0"/>
                <a:t> &gt; /</a:t>
              </a:r>
              <a:r>
                <a:rPr kumimoji="1" lang="en-US" altLang="ja-JP" sz="600" dirty="0" err="1"/>
                <a:t>tmp</a:t>
              </a:r>
              <a:r>
                <a:rPr kumimoji="1" lang="en-US" altLang="ja-JP" sz="600" dirty="0"/>
                <a:t>/video/bbb.mp4</a:t>
              </a:r>
              <a:endParaRPr kumimoji="1" lang="ja-JP" altLang="en-US" sz="600"/>
            </a:p>
          </p:txBody>
        </p:sp>
        <p:grpSp>
          <p:nvGrpSpPr>
            <p:cNvPr id="142" name="グループ化 141">
              <a:extLst>
                <a:ext uri="{FF2B5EF4-FFF2-40B4-BE49-F238E27FC236}">
                  <a16:creationId xmlns:a16="http://schemas.microsoft.com/office/drawing/2014/main" id="{4ACCD82B-CFF0-DC40-9497-DABB777023C9}"/>
                </a:ext>
              </a:extLst>
            </p:cNvPr>
            <p:cNvGrpSpPr/>
            <p:nvPr/>
          </p:nvGrpSpPr>
          <p:grpSpPr>
            <a:xfrm>
              <a:off x="5220421" y="2840207"/>
              <a:ext cx="957489" cy="324175"/>
              <a:chOff x="6585702" y="2556367"/>
              <a:chExt cx="1078851" cy="365263"/>
            </a:xfrm>
          </p:grpSpPr>
          <p:sp>
            <p:nvSpPr>
              <p:cNvPr id="153" name="角丸四角形 152">
                <a:extLst>
                  <a:ext uri="{FF2B5EF4-FFF2-40B4-BE49-F238E27FC236}">
                    <a16:creationId xmlns:a16="http://schemas.microsoft.com/office/drawing/2014/main" id="{1E3978B2-FF24-A044-86B4-9CB5F2575937}"/>
                  </a:ext>
                </a:extLst>
              </p:cNvPr>
              <p:cNvSpPr/>
              <p:nvPr/>
            </p:nvSpPr>
            <p:spPr>
              <a:xfrm>
                <a:off x="6585702" y="2595319"/>
                <a:ext cx="901190" cy="224182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000"/>
              </a:p>
            </p:txBody>
          </p:sp>
          <p:sp>
            <p:nvSpPr>
              <p:cNvPr id="154" name="テキスト ボックス 153">
                <a:extLst>
                  <a:ext uri="{FF2B5EF4-FFF2-40B4-BE49-F238E27FC236}">
                    <a16:creationId xmlns:a16="http://schemas.microsoft.com/office/drawing/2014/main" id="{89E14E2D-FD02-6948-AA11-CFAED8E5622E}"/>
                  </a:ext>
                </a:extLst>
              </p:cNvPr>
              <p:cNvSpPr txBox="1"/>
              <p:nvPr/>
            </p:nvSpPr>
            <p:spPr>
              <a:xfrm>
                <a:off x="6607400" y="2556367"/>
                <a:ext cx="1057153" cy="3652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700" dirty="0"/>
                  <a:t>consumer</a:t>
                </a:r>
                <a:endParaRPr kumimoji="1" lang="ja-JP" altLang="en-US" sz="700"/>
              </a:p>
            </p:txBody>
          </p:sp>
        </p:grpSp>
        <p:sp>
          <p:nvSpPr>
            <p:cNvPr id="143" name="正方形/長方形 142">
              <a:extLst>
                <a:ext uri="{FF2B5EF4-FFF2-40B4-BE49-F238E27FC236}">
                  <a16:creationId xmlns:a16="http://schemas.microsoft.com/office/drawing/2014/main" id="{57483A99-21C8-B045-991F-B1236A617CC0}"/>
                </a:ext>
              </a:extLst>
            </p:cNvPr>
            <p:cNvSpPr/>
            <p:nvPr/>
          </p:nvSpPr>
          <p:spPr>
            <a:xfrm>
              <a:off x="6733659" y="2944494"/>
              <a:ext cx="967459" cy="1119871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000"/>
            </a:p>
          </p:txBody>
        </p:sp>
        <p:pic>
          <p:nvPicPr>
            <p:cNvPr id="144" name="図 143">
              <a:extLst>
                <a:ext uri="{FF2B5EF4-FFF2-40B4-BE49-F238E27FC236}">
                  <a16:creationId xmlns:a16="http://schemas.microsoft.com/office/drawing/2014/main" id="{58621395-CE71-8441-9FE6-BE6C073D363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940117" y="3439912"/>
              <a:ext cx="539827" cy="516692"/>
            </a:xfrm>
            <a:prstGeom prst="rect">
              <a:avLst/>
            </a:prstGeom>
          </p:spPr>
        </p:pic>
        <p:grpSp>
          <p:nvGrpSpPr>
            <p:cNvPr id="145" name="グループ化 144">
              <a:extLst>
                <a:ext uri="{FF2B5EF4-FFF2-40B4-BE49-F238E27FC236}">
                  <a16:creationId xmlns:a16="http://schemas.microsoft.com/office/drawing/2014/main" id="{A0BA860C-9E83-6247-8420-F72568F8C395}"/>
                </a:ext>
              </a:extLst>
            </p:cNvPr>
            <p:cNvGrpSpPr/>
            <p:nvPr/>
          </p:nvGrpSpPr>
          <p:grpSpPr>
            <a:xfrm>
              <a:off x="6768442" y="2840207"/>
              <a:ext cx="905539" cy="324175"/>
              <a:chOff x="6585702" y="2556367"/>
              <a:chExt cx="1020318" cy="365263"/>
            </a:xfrm>
          </p:grpSpPr>
          <p:sp>
            <p:nvSpPr>
              <p:cNvPr id="151" name="角丸四角形 150">
                <a:extLst>
                  <a:ext uri="{FF2B5EF4-FFF2-40B4-BE49-F238E27FC236}">
                    <a16:creationId xmlns:a16="http://schemas.microsoft.com/office/drawing/2014/main" id="{B09D7D80-2A2C-CF4E-803A-FFBA90667D79}"/>
                  </a:ext>
                </a:extLst>
              </p:cNvPr>
              <p:cNvSpPr/>
              <p:nvPr/>
            </p:nvSpPr>
            <p:spPr>
              <a:xfrm>
                <a:off x="6585702" y="2595319"/>
                <a:ext cx="901190" cy="224182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000"/>
              </a:p>
            </p:txBody>
          </p:sp>
          <p:sp>
            <p:nvSpPr>
              <p:cNvPr id="152" name="テキスト ボックス 151">
                <a:extLst>
                  <a:ext uri="{FF2B5EF4-FFF2-40B4-BE49-F238E27FC236}">
                    <a16:creationId xmlns:a16="http://schemas.microsoft.com/office/drawing/2014/main" id="{5270322C-CE48-DA44-823F-3197FCBCBA00}"/>
                  </a:ext>
                </a:extLst>
              </p:cNvPr>
              <p:cNvSpPr txBox="1"/>
              <p:nvPr/>
            </p:nvSpPr>
            <p:spPr>
              <a:xfrm>
                <a:off x="6607400" y="2556367"/>
                <a:ext cx="998620" cy="3652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700" dirty="0"/>
                  <a:t>publisher</a:t>
                </a:r>
                <a:endParaRPr kumimoji="1" lang="ja-JP" altLang="en-US" sz="700"/>
              </a:p>
            </p:txBody>
          </p:sp>
        </p:grpSp>
        <p:sp>
          <p:nvSpPr>
            <p:cNvPr id="146" name="テキスト ボックス 145">
              <a:extLst>
                <a:ext uri="{FF2B5EF4-FFF2-40B4-BE49-F238E27FC236}">
                  <a16:creationId xmlns:a16="http://schemas.microsoft.com/office/drawing/2014/main" id="{07A9EA90-8352-E242-A3F3-232C92FF7BAB}"/>
                </a:ext>
              </a:extLst>
            </p:cNvPr>
            <p:cNvSpPr txBox="1"/>
            <p:nvPr/>
          </p:nvSpPr>
          <p:spPr>
            <a:xfrm>
              <a:off x="5357816" y="3152383"/>
              <a:ext cx="1816202" cy="3241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700" dirty="0">
                  <a:solidFill>
                    <a:srgbClr val="0432FF"/>
                  </a:solidFill>
                </a:rPr>
                <a:t>Symbolic Interest (SMI)</a:t>
              </a:r>
              <a:endParaRPr kumimoji="1" lang="ja-JP" altLang="en-US" sz="700">
                <a:solidFill>
                  <a:srgbClr val="0432FF"/>
                </a:solidFill>
              </a:endParaRPr>
            </a:p>
          </p:txBody>
        </p:sp>
        <p:cxnSp>
          <p:nvCxnSpPr>
            <p:cNvPr id="147" name="直線矢印コネクタ 146">
              <a:extLst>
                <a:ext uri="{FF2B5EF4-FFF2-40B4-BE49-F238E27FC236}">
                  <a16:creationId xmlns:a16="http://schemas.microsoft.com/office/drawing/2014/main" id="{66760B67-2FB8-214F-A943-15B92140EE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50051" y="3439912"/>
              <a:ext cx="798748" cy="1485"/>
            </a:xfrm>
            <a:prstGeom prst="straightConnector1">
              <a:avLst/>
            </a:prstGeom>
            <a:ln w="28575">
              <a:solidFill>
                <a:srgbClr val="0432FF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直線矢印コネクタ 147">
              <a:extLst>
                <a:ext uri="{FF2B5EF4-FFF2-40B4-BE49-F238E27FC236}">
                  <a16:creationId xmlns:a16="http://schemas.microsoft.com/office/drawing/2014/main" id="{9803DC00-1B40-5E49-9867-AF975461C1C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43943" y="3741489"/>
              <a:ext cx="804856" cy="937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9" name="テキスト ボックス 148">
              <a:extLst>
                <a:ext uri="{FF2B5EF4-FFF2-40B4-BE49-F238E27FC236}">
                  <a16:creationId xmlns:a16="http://schemas.microsoft.com/office/drawing/2014/main" id="{0E7F51D4-151C-5246-9363-9E3DD747E6AB}"/>
                </a:ext>
              </a:extLst>
            </p:cNvPr>
            <p:cNvSpPr txBox="1"/>
            <p:nvPr/>
          </p:nvSpPr>
          <p:spPr>
            <a:xfrm>
              <a:off x="6060445" y="3783178"/>
              <a:ext cx="1634372" cy="3241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700" dirty="0" err="1">
                  <a:solidFill>
                    <a:srgbClr val="FF0000"/>
                  </a:solidFill>
                </a:rPr>
                <a:t>ContentObject</a:t>
              </a:r>
              <a:r>
                <a:rPr kumimoji="1" lang="en-US" altLang="ja-JP" sz="700" dirty="0">
                  <a:solidFill>
                    <a:srgbClr val="FF0000"/>
                  </a:solidFill>
                </a:rPr>
                <a:t> (Cob)</a:t>
              </a:r>
              <a:endParaRPr kumimoji="1" lang="ja-JP" altLang="en-US" sz="700">
                <a:solidFill>
                  <a:srgbClr val="FF0000"/>
                </a:solidFill>
              </a:endParaRPr>
            </a:p>
          </p:txBody>
        </p:sp>
        <p:pic>
          <p:nvPicPr>
            <p:cNvPr id="150" name="Picture 6" descr="Big Buck Bunny 60fps 4K - Official Blender Foundation Short Film - YouTube">
              <a:extLst>
                <a:ext uri="{FF2B5EF4-FFF2-40B4-BE49-F238E27FC236}">
                  <a16:creationId xmlns:a16="http://schemas.microsoft.com/office/drawing/2014/main" id="{3AE8BFFB-B8AF-8642-A0E2-600879250F2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8579" y="3120609"/>
              <a:ext cx="625907" cy="3526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3358065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3975896-779D-2946-B5A9-655990664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 dirty="0"/>
              <a:t>Practice A-2</a:t>
            </a:r>
            <a:r>
              <a:rPr lang="ja-JP" altLang="en-US"/>
              <a:t>（準備）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53FD7739-FDCB-2645-8D71-61A58B7F3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F6148-85E7-D04E-BCE7-AA55DEF7F0BF}" type="slidenum">
              <a:rPr kumimoji="1" lang="ja-JP" altLang="en-US" smtClean="0"/>
              <a:pPr/>
              <a:t>22</a:t>
            </a:fld>
            <a:endParaRPr kumimoji="1" lang="ja-JP" altLang="en-US"/>
          </a:p>
        </p:txBody>
      </p:sp>
      <p:sp>
        <p:nvSpPr>
          <p:cNvPr id="43" name="コンテンツ プレースホルダー 2">
            <a:extLst>
              <a:ext uri="{FF2B5EF4-FFF2-40B4-BE49-F238E27FC236}">
                <a16:creationId xmlns:a16="http://schemas.microsoft.com/office/drawing/2014/main" id="{C6E9E97B-F6B3-8346-A640-9AA4791A74F8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12654" y="1012824"/>
            <a:ext cx="6342551" cy="5566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3024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004EA2"/>
              </a:buClr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  <a:cs typeface="+mn-cs"/>
              </a:defRPr>
            </a:lvl1pPr>
            <a:lvl2pPr marL="685800" indent="-3024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004EA2"/>
              </a:buClr>
              <a:buSzPct val="80000"/>
              <a:buFont typeface=".Hiragino Kaku Gothic Interface W3"/>
              <a:buChar char="－"/>
              <a:defRPr kumimoji="1" sz="2200" kern="12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  <a:cs typeface="+mn-cs"/>
              </a:defRPr>
            </a:lvl2pPr>
            <a:lvl3pPr marL="1143000" indent="-3024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004EA2"/>
              </a:buClr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  <a:cs typeface="+mn-cs"/>
              </a:defRPr>
            </a:lvl3pPr>
            <a:lvl4pPr marL="1600200" indent="-3024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004EA2"/>
              </a:buClr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  <a:cs typeface="+mn-cs"/>
              </a:defRPr>
            </a:lvl4pPr>
            <a:lvl5pPr marL="2057400" indent="-3024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004EA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1800" dirty="0"/>
              <a:t>docker-compose </a:t>
            </a:r>
            <a:r>
              <a:rPr lang="ja-JP" altLang="en-US" sz="1800"/>
              <a:t>の設定変更</a:t>
            </a:r>
            <a:r>
              <a:rPr lang="en-US" altLang="ja-JP" sz="1800" dirty="0"/>
              <a:t> </a:t>
            </a:r>
            <a:r>
              <a:rPr lang="ja-JP" altLang="en-US" sz="1800"/>
              <a:t>（</a:t>
            </a:r>
            <a:r>
              <a:rPr lang="en-US" altLang="ja-JP" sz="1800" dirty="0"/>
              <a:t>A-1 -&gt; A-2</a:t>
            </a:r>
            <a:r>
              <a:rPr lang="ja-JP" altLang="en-US" sz="1800"/>
              <a:t>）</a:t>
            </a:r>
            <a:endParaRPr lang="en-US" altLang="ja-JP" sz="1800" dirty="0"/>
          </a:p>
          <a:p>
            <a:endParaRPr lang="en-US" altLang="ja-JP" sz="1800" dirty="0"/>
          </a:p>
          <a:p>
            <a:endParaRPr lang="en-US" altLang="ja-JP" sz="500" dirty="0"/>
          </a:p>
          <a:p>
            <a:r>
              <a:rPr lang="ja-JP" altLang="en-US" sz="1800"/>
              <a:t>シナリオ開始</a:t>
            </a:r>
            <a:endParaRPr lang="en-US" altLang="ja-JP" sz="1800" dirty="0"/>
          </a:p>
          <a:p>
            <a:endParaRPr lang="en-US" altLang="ja-JP" sz="1800" dirty="0"/>
          </a:p>
          <a:p>
            <a:r>
              <a:rPr lang="en-US" altLang="ja-JP" sz="1800" dirty="0"/>
              <a:t>consumer docker </a:t>
            </a:r>
            <a:r>
              <a:rPr lang="ja-JP" altLang="en-US" sz="1800"/>
              <a:t>にログイン</a:t>
            </a:r>
            <a:endParaRPr lang="en-US" altLang="ja-JP" sz="1800" dirty="0"/>
          </a:p>
          <a:p>
            <a:pPr marL="0" indent="0">
              <a:buNone/>
            </a:pPr>
            <a:endParaRPr lang="en-US" altLang="ja-JP" sz="1800" dirty="0"/>
          </a:p>
          <a:p>
            <a:r>
              <a:rPr lang="en-US" altLang="ja-JP" sz="1800" dirty="0"/>
              <a:t>FIB </a:t>
            </a:r>
            <a:r>
              <a:rPr lang="ja-JP" altLang="en-US" sz="1800"/>
              <a:t>切替（</a:t>
            </a:r>
            <a:r>
              <a:rPr lang="en-US" altLang="ja-JP" sz="1800" dirty="0"/>
              <a:t>NICT server -&gt; local publisher</a:t>
            </a:r>
            <a:r>
              <a:rPr lang="ja-JP" altLang="en-US" sz="1800"/>
              <a:t>）</a:t>
            </a:r>
            <a:endParaRPr lang="en-US" altLang="ja-JP" sz="1800" dirty="0"/>
          </a:p>
          <a:p>
            <a:endParaRPr lang="en-US" altLang="ja-JP" sz="1800" dirty="0"/>
          </a:p>
          <a:p>
            <a:endParaRPr lang="en-US" altLang="ja-JP" sz="1800" dirty="0"/>
          </a:p>
          <a:p>
            <a:r>
              <a:rPr lang="en-US" altLang="ja-JP" sz="1800" dirty="0" err="1"/>
              <a:t>playback.bash</a:t>
            </a:r>
            <a:endParaRPr lang="en-US" altLang="ja-JP" sz="1800" dirty="0"/>
          </a:p>
          <a:p>
            <a:endParaRPr lang="en-US" altLang="ja-JP" sz="1800" dirty="0"/>
          </a:p>
        </p:txBody>
      </p:sp>
      <p:sp>
        <p:nvSpPr>
          <p:cNvPr id="40" name="正方形/長方形 39">
            <a:extLst>
              <a:ext uri="{FF2B5EF4-FFF2-40B4-BE49-F238E27FC236}">
                <a16:creationId xmlns:a16="http://schemas.microsoft.com/office/drawing/2014/main" id="{3F2EEE3C-345E-3B4E-94BB-F58EF1581AE8}"/>
              </a:ext>
            </a:extLst>
          </p:cNvPr>
          <p:cNvSpPr/>
          <p:nvPr/>
        </p:nvSpPr>
        <p:spPr>
          <a:xfrm>
            <a:off x="10951266" y="62542"/>
            <a:ext cx="1152128" cy="216025"/>
          </a:xfrm>
          <a:prstGeom prst="rect">
            <a:avLst/>
          </a:prstGeom>
          <a:solidFill>
            <a:srgbClr val="9BBB59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600" b="0" i="0" u="none" strike="noStrike" kern="0" cap="none" spc="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メイリオ"/>
                <a:cs typeface="+mn-cs"/>
              </a:rPr>
              <a:t>Practice</a:t>
            </a:r>
            <a:endParaRPr kumimoji="0" lang="ja-JP" altLang="en-US" sz="1600" b="0" i="0" u="none" strike="noStrike" kern="0" cap="none" spc="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メイリオ"/>
            </a:endParaRPr>
          </a:p>
        </p:txBody>
      </p:sp>
      <p:sp>
        <p:nvSpPr>
          <p:cNvPr id="76" name="正方形/長方形 75">
            <a:extLst>
              <a:ext uri="{FF2B5EF4-FFF2-40B4-BE49-F238E27FC236}">
                <a16:creationId xmlns:a16="http://schemas.microsoft.com/office/drawing/2014/main" id="{C5390AFB-2540-BE42-BAF1-E7C70C5A1209}"/>
              </a:ext>
            </a:extLst>
          </p:cNvPr>
          <p:cNvSpPr/>
          <p:nvPr/>
        </p:nvSpPr>
        <p:spPr>
          <a:xfrm>
            <a:off x="795791" y="3163870"/>
            <a:ext cx="5641242" cy="253916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r>
              <a:rPr lang="en-US" altLang="ja-JP" sz="1050" dirty="0">
                <a:solidFill>
                  <a:srgbClr val="F2F2F2"/>
                </a:solidFill>
                <a:latin typeface="Monaco" pitchFamily="2" charset="0"/>
              </a:rPr>
              <a:t>% docker exec -it consumer bash</a:t>
            </a:r>
          </a:p>
        </p:txBody>
      </p:sp>
      <p:sp>
        <p:nvSpPr>
          <p:cNvPr id="77" name="正方形/長方形 76">
            <a:extLst>
              <a:ext uri="{FF2B5EF4-FFF2-40B4-BE49-F238E27FC236}">
                <a16:creationId xmlns:a16="http://schemas.microsoft.com/office/drawing/2014/main" id="{86B8CA07-6F48-C040-AAD8-743C5F58F46B}"/>
              </a:ext>
            </a:extLst>
          </p:cNvPr>
          <p:cNvSpPr/>
          <p:nvPr/>
        </p:nvSpPr>
        <p:spPr>
          <a:xfrm>
            <a:off x="798625" y="1451105"/>
            <a:ext cx="5623688" cy="253916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r>
              <a:rPr lang="en-US" altLang="ja-JP" sz="1000" dirty="0">
                <a:solidFill>
                  <a:srgbClr val="F2F2F2"/>
                </a:solidFill>
                <a:latin typeface="Monaco" pitchFamily="2" charset="0"/>
              </a:rPr>
              <a:t>% rm docker-</a:t>
            </a:r>
            <a:r>
              <a:rPr lang="en-US" altLang="ja-JP" sz="1000" dirty="0" err="1">
                <a:solidFill>
                  <a:srgbClr val="F2F2F2"/>
                </a:solidFill>
                <a:latin typeface="Monaco" pitchFamily="2" charset="0"/>
              </a:rPr>
              <a:t>compose.yml</a:t>
            </a:r>
            <a:r>
              <a:rPr lang="en-US" altLang="ja-JP" sz="1000" dirty="0">
                <a:solidFill>
                  <a:srgbClr val="F2F2F2"/>
                </a:solidFill>
                <a:latin typeface="Monaco" pitchFamily="2" charset="0"/>
              </a:rPr>
              <a:t>; cp docker-</a:t>
            </a:r>
            <a:r>
              <a:rPr lang="en-US" altLang="ja-JP" sz="1000" dirty="0" err="1">
                <a:solidFill>
                  <a:srgbClr val="F2F2F2"/>
                </a:solidFill>
                <a:latin typeface="Monaco" pitchFamily="2" charset="0"/>
              </a:rPr>
              <a:t>compose.yml_local</a:t>
            </a:r>
            <a:r>
              <a:rPr lang="en-US" altLang="ja-JP" sz="1000" dirty="0">
                <a:solidFill>
                  <a:srgbClr val="F2F2F2"/>
                </a:solidFill>
                <a:latin typeface="Monaco" pitchFamily="2" charset="0"/>
              </a:rPr>
              <a:t> docker-</a:t>
            </a:r>
            <a:r>
              <a:rPr lang="en-US" altLang="ja-JP" sz="1000" dirty="0" err="1">
                <a:solidFill>
                  <a:srgbClr val="F2F2F2"/>
                </a:solidFill>
                <a:latin typeface="Monaco" pitchFamily="2" charset="0"/>
              </a:rPr>
              <a:t>compose.yml</a:t>
            </a:r>
            <a:endParaRPr lang="en-US" altLang="ja-JP" sz="1000" dirty="0">
              <a:solidFill>
                <a:srgbClr val="F2F2F2"/>
              </a:solidFill>
              <a:effectLst/>
              <a:latin typeface="Monaco" pitchFamily="2" charset="0"/>
            </a:endParaRPr>
          </a:p>
        </p:txBody>
      </p:sp>
      <p:sp>
        <p:nvSpPr>
          <p:cNvPr id="78" name="正方形/長方形 77">
            <a:extLst>
              <a:ext uri="{FF2B5EF4-FFF2-40B4-BE49-F238E27FC236}">
                <a16:creationId xmlns:a16="http://schemas.microsoft.com/office/drawing/2014/main" id="{A032C6DF-AEDB-1847-88D2-7B0C2CCD5A11}"/>
              </a:ext>
            </a:extLst>
          </p:cNvPr>
          <p:cNvSpPr/>
          <p:nvPr/>
        </p:nvSpPr>
        <p:spPr>
          <a:xfrm>
            <a:off x="795791" y="3986071"/>
            <a:ext cx="5641242" cy="577081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r>
              <a:rPr lang="en-US" altLang="ja-JP" sz="1050" dirty="0">
                <a:solidFill>
                  <a:srgbClr val="F2F2F2"/>
                </a:solidFill>
                <a:latin typeface="Monaco" pitchFamily="2" charset="0"/>
              </a:rPr>
              <a:t>/</a:t>
            </a:r>
            <a:r>
              <a:rPr lang="en-US" altLang="ja-JP" sz="1050" dirty="0" err="1">
                <a:solidFill>
                  <a:srgbClr val="F2F2F2"/>
                </a:solidFill>
                <a:latin typeface="Monaco" pitchFamily="2" charset="0"/>
              </a:rPr>
              <a:t>cefore</a:t>
            </a:r>
            <a:r>
              <a:rPr lang="en-US" altLang="ja-JP" sz="1050" dirty="0">
                <a:solidFill>
                  <a:srgbClr val="F2F2F2"/>
                </a:solidFill>
                <a:latin typeface="Monaco" pitchFamily="2" charset="0"/>
              </a:rPr>
              <a:t># </a:t>
            </a:r>
            <a:r>
              <a:rPr lang="en-US" altLang="ja-JP" sz="1050" dirty="0" err="1">
                <a:solidFill>
                  <a:srgbClr val="F2F2F2"/>
                </a:solidFill>
                <a:latin typeface="Monaco" pitchFamily="2" charset="0"/>
              </a:rPr>
              <a:t>cefroute</a:t>
            </a:r>
            <a:r>
              <a:rPr lang="en-US" altLang="ja-JP" sz="1050" dirty="0">
                <a:solidFill>
                  <a:srgbClr val="F2F2F2"/>
                </a:solidFill>
                <a:latin typeface="Monaco" pitchFamily="2" charset="0"/>
              </a:rPr>
              <a:t> del </a:t>
            </a:r>
            <a:r>
              <a:rPr lang="en-US" altLang="ja-JP" sz="1050" dirty="0" err="1">
                <a:solidFill>
                  <a:srgbClr val="F2F2F2"/>
                </a:solidFill>
                <a:latin typeface="Monaco" pitchFamily="2" charset="0"/>
              </a:rPr>
              <a:t>ccnx</a:t>
            </a:r>
            <a:r>
              <a:rPr lang="en-US" altLang="ja-JP" sz="1050" dirty="0">
                <a:solidFill>
                  <a:srgbClr val="F2F2F2"/>
                </a:solidFill>
                <a:latin typeface="Monaco" pitchFamily="2" charset="0"/>
              </a:rPr>
              <a:t>:/stream </a:t>
            </a:r>
            <a:r>
              <a:rPr lang="en-US" altLang="ja-JP" sz="1050" dirty="0" err="1">
                <a:solidFill>
                  <a:srgbClr val="F2F2F2"/>
                </a:solidFill>
                <a:latin typeface="Monaco" pitchFamily="2" charset="0"/>
              </a:rPr>
              <a:t>tcp</a:t>
            </a:r>
            <a:r>
              <a:rPr lang="en-US" altLang="ja-JP" sz="1050" dirty="0">
                <a:solidFill>
                  <a:srgbClr val="F2F2F2"/>
                </a:solidFill>
                <a:latin typeface="Monaco" pitchFamily="2" charset="0"/>
              </a:rPr>
              <a:t> 133.69.33.120 </a:t>
            </a:r>
          </a:p>
          <a:p>
            <a:r>
              <a:rPr lang="en-US" altLang="ja-JP" sz="1050" dirty="0">
                <a:solidFill>
                  <a:srgbClr val="F2F2F2"/>
                </a:solidFill>
                <a:latin typeface="Monaco" pitchFamily="2" charset="0"/>
              </a:rPr>
              <a:t>/</a:t>
            </a:r>
            <a:r>
              <a:rPr lang="en-US" altLang="ja-JP" sz="1050" dirty="0" err="1">
                <a:solidFill>
                  <a:srgbClr val="F2F2F2"/>
                </a:solidFill>
                <a:latin typeface="Monaco" pitchFamily="2" charset="0"/>
              </a:rPr>
              <a:t>cefore</a:t>
            </a:r>
            <a:r>
              <a:rPr lang="en-US" altLang="ja-JP" sz="1050" dirty="0">
                <a:solidFill>
                  <a:srgbClr val="F2F2F2"/>
                </a:solidFill>
                <a:latin typeface="Monaco" pitchFamily="2" charset="0"/>
              </a:rPr>
              <a:t># </a:t>
            </a:r>
            <a:r>
              <a:rPr lang="en-US" altLang="ja-JP" sz="1050" dirty="0" err="1">
                <a:solidFill>
                  <a:srgbClr val="F2F2F2"/>
                </a:solidFill>
                <a:latin typeface="Monaco" pitchFamily="2" charset="0"/>
              </a:rPr>
              <a:t>cefroute</a:t>
            </a:r>
            <a:r>
              <a:rPr lang="en-US" altLang="ja-JP" sz="1050" dirty="0">
                <a:solidFill>
                  <a:srgbClr val="F2F2F2"/>
                </a:solidFill>
                <a:latin typeface="Monaco" pitchFamily="2" charset="0"/>
              </a:rPr>
              <a:t> add </a:t>
            </a:r>
            <a:r>
              <a:rPr lang="en-US" altLang="ja-JP" sz="1050" dirty="0" err="1">
                <a:solidFill>
                  <a:srgbClr val="F2F2F2"/>
                </a:solidFill>
                <a:latin typeface="Monaco" pitchFamily="2" charset="0"/>
              </a:rPr>
              <a:t>ccnx</a:t>
            </a:r>
            <a:r>
              <a:rPr lang="en-US" altLang="ja-JP" sz="1050" dirty="0">
                <a:solidFill>
                  <a:srgbClr val="F2F2F2"/>
                </a:solidFill>
                <a:latin typeface="Monaco" pitchFamily="2" charset="0"/>
              </a:rPr>
              <a:t>:/stream </a:t>
            </a:r>
            <a:r>
              <a:rPr lang="en-US" altLang="ja-JP" sz="1050" dirty="0" err="1">
                <a:solidFill>
                  <a:srgbClr val="F2F2F2"/>
                </a:solidFill>
                <a:latin typeface="Monaco" pitchFamily="2" charset="0"/>
              </a:rPr>
              <a:t>tcp</a:t>
            </a:r>
            <a:r>
              <a:rPr lang="en-US" altLang="ja-JP" sz="1050" dirty="0">
                <a:solidFill>
                  <a:srgbClr val="F2F2F2"/>
                </a:solidFill>
                <a:latin typeface="Monaco" pitchFamily="2" charset="0"/>
              </a:rPr>
              <a:t> 10.0.1.10</a:t>
            </a:r>
          </a:p>
          <a:p>
            <a:r>
              <a:rPr lang="en-US" altLang="ja-JP" sz="1050" dirty="0">
                <a:solidFill>
                  <a:srgbClr val="F2F2F2"/>
                </a:solidFill>
                <a:latin typeface="Monaco" pitchFamily="2" charset="0"/>
              </a:rPr>
              <a:t>/</a:t>
            </a:r>
            <a:r>
              <a:rPr lang="en-US" altLang="ja-JP" sz="1050" dirty="0" err="1">
                <a:solidFill>
                  <a:srgbClr val="F2F2F2"/>
                </a:solidFill>
                <a:latin typeface="Monaco" pitchFamily="2" charset="0"/>
              </a:rPr>
              <a:t>cefore</a:t>
            </a:r>
            <a:r>
              <a:rPr lang="en-US" altLang="ja-JP" sz="1050" dirty="0">
                <a:solidFill>
                  <a:srgbClr val="F2F2F2"/>
                </a:solidFill>
                <a:latin typeface="Monaco" pitchFamily="2" charset="0"/>
              </a:rPr>
              <a:t># </a:t>
            </a:r>
            <a:r>
              <a:rPr lang="en-US" altLang="ja-JP" sz="1050" dirty="0" err="1">
                <a:solidFill>
                  <a:srgbClr val="F2F2F2"/>
                </a:solidFill>
                <a:latin typeface="Monaco" pitchFamily="2" charset="0"/>
              </a:rPr>
              <a:t>cefstatus</a:t>
            </a:r>
            <a:endParaRPr lang="en-US" altLang="ja-JP" sz="1050" dirty="0">
              <a:solidFill>
                <a:srgbClr val="F2F2F2"/>
              </a:solidFill>
              <a:effectLst/>
              <a:latin typeface="Monaco" pitchFamily="2" charset="0"/>
            </a:endParaRPr>
          </a:p>
        </p:txBody>
      </p:sp>
      <p:sp>
        <p:nvSpPr>
          <p:cNvPr id="123" name="正方形/長方形 122">
            <a:extLst>
              <a:ext uri="{FF2B5EF4-FFF2-40B4-BE49-F238E27FC236}">
                <a16:creationId xmlns:a16="http://schemas.microsoft.com/office/drawing/2014/main" id="{C263214E-B51A-D745-93CC-3181A9E590C9}"/>
              </a:ext>
            </a:extLst>
          </p:cNvPr>
          <p:cNvSpPr/>
          <p:nvPr/>
        </p:nvSpPr>
        <p:spPr>
          <a:xfrm>
            <a:off x="795789" y="5241425"/>
            <a:ext cx="5623687" cy="430887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r>
              <a:rPr lang="en-US" altLang="ja-JP" sz="1050" dirty="0">
                <a:solidFill>
                  <a:srgbClr val="F2F2F2"/>
                </a:solidFill>
                <a:latin typeface="Monaco" pitchFamily="2" charset="0"/>
              </a:rPr>
              <a:t>% ./</a:t>
            </a:r>
            <a:r>
              <a:rPr lang="en-US" altLang="ja-JP" sz="1050" dirty="0" err="1">
                <a:solidFill>
                  <a:srgbClr val="F2F2F2"/>
                </a:solidFill>
                <a:latin typeface="Monaco" pitchFamily="2" charset="0"/>
              </a:rPr>
              <a:t>playback.bash</a:t>
            </a:r>
            <a:r>
              <a:rPr lang="en-US" altLang="ja-JP" sz="1050" dirty="0">
                <a:solidFill>
                  <a:srgbClr val="F2F2F2"/>
                </a:solidFill>
                <a:latin typeface="Monaco" pitchFamily="2" charset="0"/>
              </a:rPr>
              <a:t> </a:t>
            </a:r>
          </a:p>
          <a:p>
            <a:r>
              <a:rPr lang="en-US" altLang="ja-JP" sz="1050" dirty="0">
                <a:solidFill>
                  <a:srgbClr val="F2F2F2"/>
                </a:solidFill>
                <a:latin typeface="Monaco" pitchFamily="2" charset="0"/>
              </a:rPr>
              <a:t>Trying to play the video .....</a:t>
            </a:r>
            <a:endParaRPr lang="en-US" altLang="ja-JP" sz="1050" dirty="0">
              <a:solidFill>
                <a:srgbClr val="F2F2F2"/>
              </a:solidFill>
              <a:effectLst/>
              <a:latin typeface="Monaco" pitchFamily="2" charset="0"/>
            </a:endParaRPr>
          </a:p>
        </p:txBody>
      </p:sp>
      <p:sp>
        <p:nvSpPr>
          <p:cNvPr id="124" name="正方形/長方形 123">
            <a:extLst>
              <a:ext uri="{FF2B5EF4-FFF2-40B4-BE49-F238E27FC236}">
                <a16:creationId xmlns:a16="http://schemas.microsoft.com/office/drawing/2014/main" id="{287729EA-E993-1A46-BA1F-B2993A5FB912}"/>
              </a:ext>
            </a:extLst>
          </p:cNvPr>
          <p:cNvSpPr/>
          <p:nvPr/>
        </p:nvSpPr>
        <p:spPr>
          <a:xfrm>
            <a:off x="795791" y="2387641"/>
            <a:ext cx="5623688" cy="253916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r>
              <a:rPr lang="en-US" altLang="ja-JP" sz="1050" dirty="0">
                <a:solidFill>
                  <a:srgbClr val="F2F2F2"/>
                </a:solidFill>
                <a:latin typeface="Monaco" pitchFamily="2" charset="0"/>
              </a:rPr>
              <a:t>% ./start-A-2.bash </a:t>
            </a:r>
            <a:endParaRPr lang="en-US" altLang="ja-JP" sz="1050" dirty="0">
              <a:solidFill>
                <a:srgbClr val="F2F2F2"/>
              </a:solidFill>
              <a:effectLst/>
              <a:latin typeface="Monaco" pitchFamily="2" charset="0"/>
            </a:endParaRPr>
          </a:p>
        </p:txBody>
      </p:sp>
      <p:grpSp>
        <p:nvGrpSpPr>
          <p:cNvPr id="52" name="グループ化 51">
            <a:extLst>
              <a:ext uri="{FF2B5EF4-FFF2-40B4-BE49-F238E27FC236}">
                <a16:creationId xmlns:a16="http://schemas.microsoft.com/office/drawing/2014/main" id="{57285A6B-23D2-1D44-BD49-F21061ECB75D}"/>
              </a:ext>
            </a:extLst>
          </p:cNvPr>
          <p:cNvGrpSpPr/>
          <p:nvPr/>
        </p:nvGrpSpPr>
        <p:grpSpPr>
          <a:xfrm>
            <a:off x="7504816" y="781484"/>
            <a:ext cx="4635395" cy="2779471"/>
            <a:chOff x="1600379" y="2592051"/>
            <a:chExt cx="6508310" cy="3902507"/>
          </a:xfrm>
        </p:grpSpPr>
        <p:sp>
          <p:nvSpPr>
            <p:cNvPr id="53" name="正方形/長方形 52">
              <a:extLst>
                <a:ext uri="{FF2B5EF4-FFF2-40B4-BE49-F238E27FC236}">
                  <a16:creationId xmlns:a16="http://schemas.microsoft.com/office/drawing/2014/main" id="{03C1932D-EEF6-CD4C-B178-FFF9D950F5BD}"/>
                </a:ext>
              </a:extLst>
            </p:cNvPr>
            <p:cNvSpPr/>
            <p:nvPr/>
          </p:nvSpPr>
          <p:spPr>
            <a:xfrm>
              <a:off x="1600379" y="2592051"/>
              <a:ext cx="6508310" cy="38293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90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000"/>
            </a:p>
          </p:txBody>
        </p:sp>
        <p:sp>
          <p:nvSpPr>
            <p:cNvPr id="54" name="テキスト ボックス 53">
              <a:extLst>
                <a:ext uri="{FF2B5EF4-FFF2-40B4-BE49-F238E27FC236}">
                  <a16:creationId xmlns:a16="http://schemas.microsoft.com/office/drawing/2014/main" id="{B94FDEF9-565D-E243-9BB8-0560B85EE4F2}"/>
                </a:ext>
              </a:extLst>
            </p:cNvPr>
            <p:cNvSpPr txBox="1"/>
            <p:nvPr/>
          </p:nvSpPr>
          <p:spPr>
            <a:xfrm>
              <a:off x="1649990" y="6095576"/>
              <a:ext cx="3000680" cy="3989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000" dirty="0">
                  <a:solidFill>
                    <a:schemeClr val="accent1"/>
                  </a:solidFill>
                </a:rPr>
                <a:t>macOS 10.15 (MacBook Pro)</a:t>
              </a:r>
              <a:endParaRPr kumimoji="1" lang="ja-JP" altLang="en-US" sz="1000">
                <a:solidFill>
                  <a:schemeClr val="accent1"/>
                </a:solidFill>
              </a:endParaRPr>
            </a:p>
          </p:txBody>
        </p:sp>
        <p:pic>
          <p:nvPicPr>
            <p:cNvPr id="55" name="Picture 6" descr="Big Buck Bunny 60fps 4K - Official Blender Foundation Short Film - YouTube">
              <a:extLst>
                <a:ext uri="{FF2B5EF4-FFF2-40B4-BE49-F238E27FC236}">
                  <a16:creationId xmlns:a16="http://schemas.microsoft.com/office/drawing/2014/main" id="{1EF56597-53B2-4344-8FA2-126B021E29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45230" y="3490891"/>
              <a:ext cx="984926" cy="5548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6" name="Picture 8" descr="FFmpeg を使用した Android のマルチメディア操作">
              <a:extLst>
                <a:ext uri="{FF2B5EF4-FFF2-40B4-BE49-F238E27FC236}">
                  <a16:creationId xmlns:a16="http://schemas.microsoft.com/office/drawing/2014/main" id="{5AA8A9BC-2645-3449-B7BF-51E97A0E14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23470" y="4098559"/>
              <a:ext cx="1527903" cy="4303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7" name="テキスト ボックス 56">
              <a:extLst>
                <a:ext uri="{FF2B5EF4-FFF2-40B4-BE49-F238E27FC236}">
                  <a16:creationId xmlns:a16="http://schemas.microsoft.com/office/drawing/2014/main" id="{778219A1-1A8B-F742-9D06-105B4718EF40}"/>
                </a:ext>
              </a:extLst>
            </p:cNvPr>
            <p:cNvSpPr txBox="1"/>
            <p:nvPr/>
          </p:nvSpPr>
          <p:spPr>
            <a:xfrm>
              <a:off x="2042331" y="4558354"/>
              <a:ext cx="2091541" cy="3241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700" dirty="0" err="1"/>
                <a:t>ffplay</a:t>
              </a:r>
              <a:r>
                <a:rPr kumimoji="1" lang="en-US" altLang="ja-JP" sz="700" dirty="0"/>
                <a:t> -</a:t>
              </a:r>
              <a:r>
                <a:rPr kumimoji="1" lang="en-US" altLang="ja-JP" sz="700" dirty="0" err="1"/>
                <a:t>i</a:t>
              </a:r>
              <a:r>
                <a:rPr kumimoji="1" lang="en-US" altLang="ja-JP" sz="700" dirty="0"/>
                <a:t> /</a:t>
              </a:r>
              <a:r>
                <a:rPr kumimoji="1" lang="en-US" altLang="ja-JP" sz="700" dirty="0" err="1"/>
                <a:t>tmp</a:t>
              </a:r>
              <a:r>
                <a:rPr kumimoji="1" lang="en-US" altLang="ja-JP" sz="700" dirty="0"/>
                <a:t>/video/bbb.mp4</a:t>
              </a:r>
              <a:endParaRPr kumimoji="1" lang="ja-JP" altLang="en-US" sz="700"/>
            </a:p>
          </p:txBody>
        </p:sp>
        <p:sp>
          <p:nvSpPr>
            <p:cNvPr id="58" name="正方形/長方形 57">
              <a:extLst>
                <a:ext uri="{FF2B5EF4-FFF2-40B4-BE49-F238E27FC236}">
                  <a16:creationId xmlns:a16="http://schemas.microsoft.com/office/drawing/2014/main" id="{B7EC0D9E-2DB2-1345-ACE5-BF7589080AF6}"/>
                </a:ext>
              </a:extLst>
            </p:cNvPr>
            <p:cNvSpPr/>
            <p:nvPr/>
          </p:nvSpPr>
          <p:spPr>
            <a:xfrm>
              <a:off x="5083900" y="4162079"/>
              <a:ext cx="2778145" cy="852267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905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000"/>
            </a:p>
          </p:txBody>
        </p:sp>
        <p:pic>
          <p:nvPicPr>
            <p:cNvPr id="59" name="Picture 2" descr="Launch Web with Docker | (日本語) 株式会社ブリスウェル ベトナム">
              <a:extLst>
                <a:ext uri="{FF2B5EF4-FFF2-40B4-BE49-F238E27FC236}">
                  <a16:creationId xmlns:a16="http://schemas.microsoft.com/office/drawing/2014/main" id="{77481E77-9193-634D-B07E-3BBF41B521D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87943" y="4284874"/>
              <a:ext cx="744647" cy="6360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0" name="Picture 4" descr="Black Everyday Company: docker-composeのvolumesで指定したホストのディレクトリがマウントされずハマった">
              <a:extLst>
                <a:ext uri="{FF2B5EF4-FFF2-40B4-BE49-F238E27FC236}">
                  <a16:creationId xmlns:a16="http://schemas.microsoft.com/office/drawing/2014/main" id="{31E1AB88-678F-834A-B88F-9AD31B4EA78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68" r="22376"/>
            <a:stretch/>
          </p:blipFill>
          <p:spPr bwMode="auto">
            <a:xfrm>
              <a:off x="6588557" y="4256651"/>
              <a:ext cx="625264" cy="6089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1" name="テキスト ボックス 60">
              <a:extLst>
                <a:ext uri="{FF2B5EF4-FFF2-40B4-BE49-F238E27FC236}">
                  <a16:creationId xmlns:a16="http://schemas.microsoft.com/office/drawing/2014/main" id="{83316346-2029-1944-8FEA-EF114ECE79AD}"/>
                </a:ext>
              </a:extLst>
            </p:cNvPr>
            <p:cNvSpPr txBox="1"/>
            <p:nvPr/>
          </p:nvSpPr>
          <p:spPr>
            <a:xfrm>
              <a:off x="6035948" y="4802876"/>
              <a:ext cx="1060317" cy="274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500" dirty="0">
                  <a:solidFill>
                    <a:schemeClr val="bg2">
                      <a:lumMod val="25000"/>
                    </a:schemeClr>
                  </a:solidFill>
                </a:rPr>
                <a:t>docker-compose</a:t>
              </a:r>
              <a:endParaRPr kumimoji="1" lang="ja-JP" altLang="en-US" sz="50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62" name="円柱 61">
              <a:extLst>
                <a:ext uri="{FF2B5EF4-FFF2-40B4-BE49-F238E27FC236}">
                  <a16:creationId xmlns:a16="http://schemas.microsoft.com/office/drawing/2014/main" id="{78A5907D-214D-764F-B100-5C084C8D2ED1}"/>
                </a:ext>
              </a:extLst>
            </p:cNvPr>
            <p:cNvSpPr/>
            <p:nvPr/>
          </p:nvSpPr>
          <p:spPr>
            <a:xfrm>
              <a:off x="5451769" y="5451876"/>
              <a:ext cx="1316680" cy="711634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000"/>
            </a:p>
          </p:txBody>
        </p:sp>
        <p:sp>
          <p:nvSpPr>
            <p:cNvPr id="63" name="テキスト ボックス 62">
              <a:extLst>
                <a:ext uri="{FF2B5EF4-FFF2-40B4-BE49-F238E27FC236}">
                  <a16:creationId xmlns:a16="http://schemas.microsoft.com/office/drawing/2014/main" id="{B030FF39-444D-CD49-B5D4-9DBE3AC56CB3}"/>
                </a:ext>
              </a:extLst>
            </p:cNvPr>
            <p:cNvSpPr txBox="1"/>
            <p:nvPr/>
          </p:nvSpPr>
          <p:spPr>
            <a:xfrm>
              <a:off x="5502625" y="5640114"/>
              <a:ext cx="1496705" cy="5486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800" dirty="0">
                  <a:solidFill>
                    <a:schemeClr val="bg1"/>
                  </a:solidFill>
                </a:rPr>
                <a:t>shared directory</a:t>
              </a:r>
            </a:p>
            <a:p>
              <a:r>
                <a:rPr kumimoji="1" lang="en-US" altLang="ja-JP" sz="800" dirty="0">
                  <a:solidFill>
                    <a:schemeClr val="bg1"/>
                  </a:solidFill>
                </a:rPr>
                <a:t>/</a:t>
              </a:r>
              <a:r>
                <a:rPr kumimoji="1" lang="en-US" altLang="ja-JP" sz="800" dirty="0" err="1">
                  <a:solidFill>
                    <a:schemeClr val="bg1"/>
                  </a:solidFill>
                </a:rPr>
                <a:t>tmp</a:t>
              </a:r>
              <a:r>
                <a:rPr kumimoji="1" lang="en-US" altLang="ja-JP" sz="800" dirty="0">
                  <a:solidFill>
                    <a:schemeClr val="bg1"/>
                  </a:solidFill>
                </a:rPr>
                <a:t>/video/</a:t>
              </a:r>
              <a:endParaRPr kumimoji="1" lang="ja-JP" altLang="en-US" sz="800">
                <a:solidFill>
                  <a:schemeClr val="bg1"/>
                </a:solidFill>
              </a:endParaRPr>
            </a:p>
          </p:txBody>
        </p:sp>
        <p:cxnSp>
          <p:nvCxnSpPr>
            <p:cNvPr id="64" name="直線矢印コネクタ 63">
              <a:extLst>
                <a:ext uri="{FF2B5EF4-FFF2-40B4-BE49-F238E27FC236}">
                  <a16:creationId xmlns:a16="http://schemas.microsoft.com/office/drawing/2014/main" id="{E79B5AD8-CEC8-D242-87E2-B4649753B159}"/>
                </a:ext>
              </a:extLst>
            </p:cNvPr>
            <p:cNvCxnSpPr>
              <a:cxnSpLocks/>
            </p:cNvCxnSpPr>
            <p:nvPr/>
          </p:nvCxnSpPr>
          <p:spPr>
            <a:xfrm>
              <a:off x="5923586" y="4000800"/>
              <a:ext cx="0" cy="1549526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線矢印コネクタ 64">
              <a:extLst>
                <a:ext uri="{FF2B5EF4-FFF2-40B4-BE49-F238E27FC236}">
                  <a16:creationId xmlns:a16="http://schemas.microsoft.com/office/drawing/2014/main" id="{B0146664-54A0-0D45-9999-C83F2C8000AA}"/>
                </a:ext>
              </a:extLst>
            </p:cNvPr>
            <p:cNvCxnSpPr>
              <a:cxnSpLocks/>
            </p:cNvCxnSpPr>
            <p:nvPr/>
          </p:nvCxnSpPr>
          <p:spPr>
            <a:xfrm>
              <a:off x="3068152" y="4848283"/>
              <a:ext cx="2319571" cy="709300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正方形/長方形 65">
              <a:extLst>
                <a:ext uri="{FF2B5EF4-FFF2-40B4-BE49-F238E27FC236}">
                  <a16:creationId xmlns:a16="http://schemas.microsoft.com/office/drawing/2014/main" id="{62CC6081-181C-194E-AA7F-5F0C8030119D}"/>
                </a:ext>
              </a:extLst>
            </p:cNvPr>
            <p:cNvSpPr/>
            <p:nvPr/>
          </p:nvSpPr>
          <p:spPr>
            <a:xfrm>
              <a:off x="5185626" y="2944494"/>
              <a:ext cx="1000555" cy="1119871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000"/>
            </a:p>
          </p:txBody>
        </p:sp>
        <p:pic>
          <p:nvPicPr>
            <p:cNvPr id="67" name="図 66">
              <a:extLst>
                <a:ext uri="{FF2B5EF4-FFF2-40B4-BE49-F238E27FC236}">
                  <a16:creationId xmlns:a16="http://schemas.microsoft.com/office/drawing/2014/main" id="{F14A5F78-79D8-4F40-A93A-B3B1D8B568A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392085" y="3439912"/>
              <a:ext cx="539827" cy="516692"/>
            </a:xfrm>
            <a:prstGeom prst="rect">
              <a:avLst/>
            </a:prstGeom>
          </p:spPr>
        </p:pic>
        <p:sp>
          <p:nvSpPr>
            <p:cNvPr id="68" name="テキスト ボックス 67">
              <a:extLst>
                <a:ext uri="{FF2B5EF4-FFF2-40B4-BE49-F238E27FC236}">
                  <a16:creationId xmlns:a16="http://schemas.microsoft.com/office/drawing/2014/main" id="{BA34ECCB-E3E5-B642-ACBC-0D2A87AFD1D3}"/>
                </a:ext>
              </a:extLst>
            </p:cNvPr>
            <p:cNvSpPr txBox="1"/>
            <p:nvPr/>
          </p:nvSpPr>
          <p:spPr>
            <a:xfrm>
              <a:off x="3778507" y="3390146"/>
              <a:ext cx="1907397" cy="4488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600" dirty="0" err="1"/>
                <a:t>cefgetstream</a:t>
              </a:r>
              <a:r>
                <a:rPr kumimoji="1" lang="en-US" altLang="ja-JP" sz="600" dirty="0"/>
                <a:t> </a:t>
              </a:r>
              <a:r>
                <a:rPr kumimoji="1" lang="en-US" altLang="ja-JP" sz="600" dirty="0" err="1"/>
                <a:t>ccnx</a:t>
              </a:r>
              <a:r>
                <a:rPr kumimoji="1" lang="en-US" altLang="ja-JP" sz="600" dirty="0"/>
                <a:t>:/stream</a:t>
              </a:r>
            </a:p>
            <a:p>
              <a:r>
                <a:rPr kumimoji="1" lang="en-US" altLang="ja-JP" sz="600" dirty="0"/>
                <a:t> &gt; /</a:t>
              </a:r>
              <a:r>
                <a:rPr kumimoji="1" lang="en-US" altLang="ja-JP" sz="600" dirty="0" err="1"/>
                <a:t>tmp</a:t>
              </a:r>
              <a:r>
                <a:rPr kumimoji="1" lang="en-US" altLang="ja-JP" sz="600" dirty="0"/>
                <a:t>/video/bbb.mp4</a:t>
              </a:r>
              <a:endParaRPr kumimoji="1" lang="ja-JP" altLang="en-US" sz="600"/>
            </a:p>
          </p:txBody>
        </p:sp>
        <p:grpSp>
          <p:nvGrpSpPr>
            <p:cNvPr id="69" name="グループ化 68">
              <a:extLst>
                <a:ext uri="{FF2B5EF4-FFF2-40B4-BE49-F238E27FC236}">
                  <a16:creationId xmlns:a16="http://schemas.microsoft.com/office/drawing/2014/main" id="{2EFC6C65-C71A-F545-B57E-329F3A395B24}"/>
                </a:ext>
              </a:extLst>
            </p:cNvPr>
            <p:cNvGrpSpPr/>
            <p:nvPr/>
          </p:nvGrpSpPr>
          <p:grpSpPr>
            <a:xfrm>
              <a:off x="5220421" y="2840207"/>
              <a:ext cx="957489" cy="324175"/>
              <a:chOff x="6585702" y="2556367"/>
              <a:chExt cx="1078851" cy="365263"/>
            </a:xfrm>
          </p:grpSpPr>
          <p:sp>
            <p:nvSpPr>
              <p:cNvPr id="126" name="角丸四角形 125">
                <a:extLst>
                  <a:ext uri="{FF2B5EF4-FFF2-40B4-BE49-F238E27FC236}">
                    <a16:creationId xmlns:a16="http://schemas.microsoft.com/office/drawing/2014/main" id="{AA304308-E7E4-7E46-BE0F-1767A7310311}"/>
                  </a:ext>
                </a:extLst>
              </p:cNvPr>
              <p:cNvSpPr/>
              <p:nvPr/>
            </p:nvSpPr>
            <p:spPr>
              <a:xfrm>
                <a:off x="6585702" y="2595319"/>
                <a:ext cx="901190" cy="224182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000"/>
              </a:p>
            </p:txBody>
          </p:sp>
          <p:sp>
            <p:nvSpPr>
              <p:cNvPr id="127" name="テキスト ボックス 126">
                <a:extLst>
                  <a:ext uri="{FF2B5EF4-FFF2-40B4-BE49-F238E27FC236}">
                    <a16:creationId xmlns:a16="http://schemas.microsoft.com/office/drawing/2014/main" id="{13B9B229-D30D-0542-9DED-7525A0B9864B}"/>
                  </a:ext>
                </a:extLst>
              </p:cNvPr>
              <p:cNvSpPr txBox="1"/>
              <p:nvPr/>
            </p:nvSpPr>
            <p:spPr>
              <a:xfrm>
                <a:off x="6607400" y="2556367"/>
                <a:ext cx="1057153" cy="3652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700" dirty="0"/>
                  <a:t>consumer</a:t>
                </a:r>
                <a:endParaRPr kumimoji="1" lang="ja-JP" altLang="en-US" sz="700"/>
              </a:p>
            </p:txBody>
          </p:sp>
        </p:grpSp>
        <p:sp>
          <p:nvSpPr>
            <p:cNvPr id="70" name="正方形/長方形 69">
              <a:extLst>
                <a:ext uri="{FF2B5EF4-FFF2-40B4-BE49-F238E27FC236}">
                  <a16:creationId xmlns:a16="http://schemas.microsoft.com/office/drawing/2014/main" id="{AF966DBE-F669-1247-9AD6-D9B4B81BCA72}"/>
                </a:ext>
              </a:extLst>
            </p:cNvPr>
            <p:cNvSpPr/>
            <p:nvPr/>
          </p:nvSpPr>
          <p:spPr>
            <a:xfrm>
              <a:off x="6733659" y="2944494"/>
              <a:ext cx="967459" cy="1119871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000"/>
            </a:p>
          </p:txBody>
        </p:sp>
        <p:pic>
          <p:nvPicPr>
            <p:cNvPr id="71" name="図 70">
              <a:extLst>
                <a:ext uri="{FF2B5EF4-FFF2-40B4-BE49-F238E27FC236}">
                  <a16:creationId xmlns:a16="http://schemas.microsoft.com/office/drawing/2014/main" id="{8215A6B6-3D4B-8543-8F8D-3B8E4A1C6FB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940117" y="3439912"/>
              <a:ext cx="539827" cy="516692"/>
            </a:xfrm>
            <a:prstGeom prst="rect">
              <a:avLst/>
            </a:prstGeom>
          </p:spPr>
        </p:pic>
        <p:grpSp>
          <p:nvGrpSpPr>
            <p:cNvPr id="72" name="グループ化 71">
              <a:extLst>
                <a:ext uri="{FF2B5EF4-FFF2-40B4-BE49-F238E27FC236}">
                  <a16:creationId xmlns:a16="http://schemas.microsoft.com/office/drawing/2014/main" id="{2D5AD7B2-33A9-8C4B-8D34-EDC29904143E}"/>
                </a:ext>
              </a:extLst>
            </p:cNvPr>
            <p:cNvGrpSpPr/>
            <p:nvPr/>
          </p:nvGrpSpPr>
          <p:grpSpPr>
            <a:xfrm>
              <a:off x="6768442" y="2840207"/>
              <a:ext cx="905539" cy="324175"/>
              <a:chOff x="6585702" y="2556367"/>
              <a:chExt cx="1020318" cy="365263"/>
            </a:xfrm>
          </p:grpSpPr>
          <p:sp>
            <p:nvSpPr>
              <p:cNvPr id="122" name="角丸四角形 121">
                <a:extLst>
                  <a:ext uri="{FF2B5EF4-FFF2-40B4-BE49-F238E27FC236}">
                    <a16:creationId xmlns:a16="http://schemas.microsoft.com/office/drawing/2014/main" id="{84AD8C00-CA6B-AC4E-BC5B-E9EFB753ED56}"/>
                  </a:ext>
                </a:extLst>
              </p:cNvPr>
              <p:cNvSpPr/>
              <p:nvPr/>
            </p:nvSpPr>
            <p:spPr>
              <a:xfrm>
                <a:off x="6585702" y="2595319"/>
                <a:ext cx="901190" cy="224182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000"/>
              </a:p>
            </p:txBody>
          </p:sp>
          <p:sp>
            <p:nvSpPr>
              <p:cNvPr id="125" name="テキスト ボックス 124">
                <a:extLst>
                  <a:ext uri="{FF2B5EF4-FFF2-40B4-BE49-F238E27FC236}">
                    <a16:creationId xmlns:a16="http://schemas.microsoft.com/office/drawing/2014/main" id="{5CCB95AC-EDDE-4541-ACA2-A4EC032A7F48}"/>
                  </a:ext>
                </a:extLst>
              </p:cNvPr>
              <p:cNvSpPr txBox="1"/>
              <p:nvPr/>
            </p:nvSpPr>
            <p:spPr>
              <a:xfrm>
                <a:off x="6607400" y="2556367"/>
                <a:ext cx="998620" cy="3652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700" dirty="0"/>
                  <a:t>publisher</a:t>
                </a:r>
                <a:endParaRPr kumimoji="1" lang="ja-JP" altLang="en-US" sz="700"/>
              </a:p>
            </p:txBody>
          </p:sp>
        </p:grpSp>
        <p:sp>
          <p:nvSpPr>
            <p:cNvPr id="73" name="テキスト ボックス 72">
              <a:extLst>
                <a:ext uri="{FF2B5EF4-FFF2-40B4-BE49-F238E27FC236}">
                  <a16:creationId xmlns:a16="http://schemas.microsoft.com/office/drawing/2014/main" id="{34AFE570-FBF0-C24C-B9C1-989EA9FE7558}"/>
                </a:ext>
              </a:extLst>
            </p:cNvPr>
            <p:cNvSpPr txBox="1"/>
            <p:nvPr/>
          </p:nvSpPr>
          <p:spPr>
            <a:xfrm>
              <a:off x="5357816" y="3152383"/>
              <a:ext cx="1816202" cy="3241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700" dirty="0">
                  <a:solidFill>
                    <a:srgbClr val="0432FF"/>
                  </a:solidFill>
                </a:rPr>
                <a:t>Symbolic Interest (SMI)</a:t>
              </a:r>
              <a:endParaRPr kumimoji="1" lang="ja-JP" altLang="en-US" sz="700">
                <a:solidFill>
                  <a:srgbClr val="0432FF"/>
                </a:solidFill>
              </a:endParaRPr>
            </a:p>
          </p:txBody>
        </p:sp>
        <p:cxnSp>
          <p:nvCxnSpPr>
            <p:cNvPr id="74" name="直線矢印コネクタ 73">
              <a:extLst>
                <a:ext uri="{FF2B5EF4-FFF2-40B4-BE49-F238E27FC236}">
                  <a16:creationId xmlns:a16="http://schemas.microsoft.com/office/drawing/2014/main" id="{685FDE4A-CC4F-B846-BB44-DB8C7B7E66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50051" y="3439912"/>
              <a:ext cx="798748" cy="1485"/>
            </a:xfrm>
            <a:prstGeom prst="straightConnector1">
              <a:avLst/>
            </a:prstGeom>
            <a:ln w="28575">
              <a:solidFill>
                <a:srgbClr val="0432FF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線矢印コネクタ 74">
              <a:extLst>
                <a:ext uri="{FF2B5EF4-FFF2-40B4-BE49-F238E27FC236}">
                  <a16:creationId xmlns:a16="http://schemas.microsoft.com/office/drawing/2014/main" id="{6B950ABD-C029-7441-A49A-9529663FC9C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43943" y="3741489"/>
              <a:ext cx="804856" cy="937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0" name="テキスト ボックス 119">
              <a:extLst>
                <a:ext uri="{FF2B5EF4-FFF2-40B4-BE49-F238E27FC236}">
                  <a16:creationId xmlns:a16="http://schemas.microsoft.com/office/drawing/2014/main" id="{1D83CEAE-27A1-FD4E-B892-D67F1C168389}"/>
                </a:ext>
              </a:extLst>
            </p:cNvPr>
            <p:cNvSpPr txBox="1"/>
            <p:nvPr/>
          </p:nvSpPr>
          <p:spPr>
            <a:xfrm>
              <a:off x="6060445" y="3783178"/>
              <a:ext cx="1634372" cy="3241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700" dirty="0" err="1">
                  <a:solidFill>
                    <a:srgbClr val="FF0000"/>
                  </a:solidFill>
                </a:rPr>
                <a:t>ContentObject</a:t>
              </a:r>
              <a:r>
                <a:rPr kumimoji="1" lang="en-US" altLang="ja-JP" sz="700" dirty="0">
                  <a:solidFill>
                    <a:srgbClr val="FF0000"/>
                  </a:solidFill>
                </a:rPr>
                <a:t> (Cob)</a:t>
              </a:r>
              <a:endParaRPr kumimoji="1" lang="ja-JP" altLang="en-US" sz="700">
                <a:solidFill>
                  <a:srgbClr val="FF0000"/>
                </a:solidFill>
              </a:endParaRPr>
            </a:p>
          </p:txBody>
        </p:sp>
        <p:pic>
          <p:nvPicPr>
            <p:cNvPr id="121" name="Picture 6" descr="Big Buck Bunny 60fps 4K - Official Blender Foundation Short Film - YouTube">
              <a:extLst>
                <a:ext uri="{FF2B5EF4-FFF2-40B4-BE49-F238E27FC236}">
                  <a16:creationId xmlns:a16="http://schemas.microsoft.com/office/drawing/2014/main" id="{624765BA-2F24-AF4D-8308-CAE832600F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8579" y="3120609"/>
              <a:ext cx="625907" cy="3526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53B7D4E3-639D-5F42-A922-3936B19FC158}"/>
              </a:ext>
            </a:extLst>
          </p:cNvPr>
          <p:cNvSpPr txBox="1"/>
          <p:nvPr/>
        </p:nvSpPr>
        <p:spPr>
          <a:xfrm>
            <a:off x="6678141" y="4127507"/>
            <a:ext cx="3047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docker-</a:t>
            </a:r>
            <a:r>
              <a:rPr kumimoji="1" lang="en-US" altLang="ja-JP" dirty="0" err="1"/>
              <a:t>compose.yml</a:t>
            </a:r>
            <a:r>
              <a:rPr kumimoji="1" lang="en-US" altLang="ja-JP" dirty="0"/>
              <a:t> </a:t>
            </a:r>
            <a:r>
              <a:rPr kumimoji="1" lang="ja-JP" altLang="en-US"/>
              <a:t>で設定</a:t>
            </a:r>
          </a:p>
        </p:txBody>
      </p:sp>
    </p:spTree>
    <p:extLst>
      <p:ext uri="{BB962C8B-B14F-4D97-AF65-F5344CB8AC3E}">
        <p14:creationId xmlns:p14="http://schemas.microsoft.com/office/powerpoint/2010/main" val="17135840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3975896-779D-2946-B5A9-655990664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 dirty="0"/>
              <a:t>Practice A-2</a:t>
            </a:r>
            <a:r>
              <a:rPr lang="ja-JP" altLang="en-US"/>
              <a:t>（実行）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DC1DEEA-1E79-D24A-ABF4-98A0F15E9A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8673" y="1012825"/>
            <a:ext cx="5881976" cy="5471160"/>
          </a:xfrm>
        </p:spPr>
        <p:txBody>
          <a:bodyPr>
            <a:normAutofit/>
          </a:bodyPr>
          <a:lstStyle/>
          <a:p>
            <a:r>
              <a:rPr lang="en-US" altLang="ja-JP" sz="1800" dirty="0"/>
              <a:t>publisher </a:t>
            </a:r>
            <a:r>
              <a:rPr lang="ja-JP" altLang="en-US" sz="1800"/>
              <a:t>にログイン</a:t>
            </a:r>
            <a:endParaRPr lang="en-US" altLang="ja-JP" sz="1800" dirty="0"/>
          </a:p>
          <a:p>
            <a:endParaRPr lang="en-US" altLang="ja-JP" sz="1800" dirty="0"/>
          </a:p>
          <a:p>
            <a:r>
              <a:rPr kumimoji="1" lang="en-US" altLang="ja-JP" sz="1800" dirty="0"/>
              <a:t>consumer </a:t>
            </a:r>
            <a:r>
              <a:rPr kumimoji="1" lang="ja-JP" altLang="en-US" sz="1800"/>
              <a:t>で</a:t>
            </a:r>
            <a:r>
              <a:rPr kumimoji="1" lang="en-US" altLang="ja-JP" sz="1800" dirty="0"/>
              <a:t> </a:t>
            </a:r>
            <a:r>
              <a:rPr kumimoji="1" lang="ja-JP" altLang="en-US" sz="1800"/>
              <a:t>通信開始</a:t>
            </a:r>
            <a:endParaRPr kumimoji="1" lang="en-US" altLang="ja-JP" sz="1800" dirty="0"/>
          </a:p>
          <a:p>
            <a:endParaRPr lang="en-US" altLang="ja-JP" sz="1800" dirty="0"/>
          </a:p>
          <a:p>
            <a:endParaRPr kumimoji="1" lang="en-US" altLang="ja-JP" sz="1800" dirty="0"/>
          </a:p>
          <a:p>
            <a:endParaRPr lang="en-US" altLang="ja-JP" sz="1800" dirty="0"/>
          </a:p>
          <a:p>
            <a:endParaRPr lang="en-US" altLang="ja-JP" sz="1800" dirty="0"/>
          </a:p>
          <a:p>
            <a:r>
              <a:rPr lang="ja-JP" altLang="en-US" sz="1800"/>
              <a:t>動画の再生を視認</a:t>
            </a:r>
          </a:p>
          <a:p>
            <a:endParaRPr kumimoji="1" lang="en-US" altLang="ja-JP" sz="1800" dirty="0"/>
          </a:p>
          <a:p>
            <a:r>
              <a:rPr kumimoji="1" lang="en-US" altLang="ja-JP" sz="1800" dirty="0" err="1"/>
              <a:t>teardown.bash</a:t>
            </a:r>
            <a:endParaRPr kumimoji="1" lang="en-US" altLang="ja-JP" sz="1800" dirty="0"/>
          </a:p>
          <a:p>
            <a:endParaRPr lang="en-US" altLang="ja-JP" sz="1800" dirty="0"/>
          </a:p>
          <a:p>
            <a:endParaRPr kumimoji="1" lang="en-US" altLang="ja-JP" sz="1800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53FD7739-FDCB-2645-8D71-61A58B7F3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F6148-85E7-D04E-BCE7-AA55DEF7F0BF}" type="slidenum">
              <a:rPr kumimoji="1" lang="ja-JP" altLang="en-US" smtClean="0"/>
              <a:pPr/>
              <a:t>23</a:t>
            </a:fld>
            <a:endParaRPr kumimoji="1" lang="ja-JP" altLang="en-US"/>
          </a:p>
        </p:txBody>
      </p:sp>
      <p:sp>
        <p:nvSpPr>
          <p:cNvPr id="74" name="正方形/長方形 73">
            <a:extLst>
              <a:ext uri="{FF2B5EF4-FFF2-40B4-BE49-F238E27FC236}">
                <a16:creationId xmlns:a16="http://schemas.microsoft.com/office/drawing/2014/main" id="{FA629F95-7673-DC4A-B3A5-E6480D43BDA2}"/>
              </a:ext>
            </a:extLst>
          </p:cNvPr>
          <p:cNvSpPr/>
          <p:nvPr/>
        </p:nvSpPr>
        <p:spPr>
          <a:xfrm>
            <a:off x="10951266" y="62542"/>
            <a:ext cx="1152128" cy="216025"/>
          </a:xfrm>
          <a:prstGeom prst="rect">
            <a:avLst/>
          </a:prstGeom>
          <a:solidFill>
            <a:srgbClr val="9BBB59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600" b="0" i="0" u="none" strike="noStrike" kern="0" cap="none" spc="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メイリオ"/>
                <a:cs typeface="+mn-cs"/>
              </a:rPr>
              <a:t>Practice</a:t>
            </a:r>
            <a:endParaRPr kumimoji="0" lang="ja-JP" altLang="en-US" sz="1600" b="0" i="0" u="none" strike="noStrike" kern="0" cap="none" spc="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メイリオ"/>
            </a:endParaRPr>
          </a:p>
        </p:txBody>
      </p:sp>
      <p:grpSp>
        <p:nvGrpSpPr>
          <p:cNvPr id="75" name="グループ化 74">
            <a:extLst>
              <a:ext uri="{FF2B5EF4-FFF2-40B4-BE49-F238E27FC236}">
                <a16:creationId xmlns:a16="http://schemas.microsoft.com/office/drawing/2014/main" id="{A03F2861-F113-B744-AA29-8B11CCD2E742}"/>
              </a:ext>
            </a:extLst>
          </p:cNvPr>
          <p:cNvGrpSpPr/>
          <p:nvPr/>
        </p:nvGrpSpPr>
        <p:grpSpPr>
          <a:xfrm>
            <a:off x="7504816" y="781484"/>
            <a:ext cx="4635395" cy="2779471"/>
            <a:chOff x="1600379" y="2592051"/>
            <a:chExt cx="6508310" cy="3902507"/>
          </a:xfrm>
        </p:grpSpPr>
        <p:sp>
          <p:nvSpPr>
            <p:cNvPr id="76" name="正方形/長方形 75">
              <a:extLst>
                <a:ext uri="{FF2B5EF4-FFF2-40B4-BE49-F238E27FC236}">
                  <a16:creationId xmlns:a16="http://schemas.microsoft.com/office/drawing/2014/main" id="{34C44A63-C8CB-8347-B4B8-2B1B8A849D96}"/>
                </a:ext>
              </a:extLst>
            </p:cNvPr>
            <p:cNvSpPr/>
            <p:nvPr/>
          </p:nvSpPr>
          <p:spPr>
            <a:xfrm>
              <a:off x="1600379" y="2592051"/>
              <a:ext cx="6508310" cy="38293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90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000"/>
            </a:p>
          </p:txBody>
        </p:sp>
        <p:sp>
          <p:nvSpPr>
            <p:cNvPr id="77" name="テキスト ボックス 76">
              <a:extLst>
                <a:ext uri="{FF2B5EF4-FFF2-40B4-BE49-F238E27FC236}">
                  <a16:creationId xmlns:a16="http://schemas.microsoft.com/office/drawing/2014/main" id="{AA7C7915-5D36-9243-82C8-E83DE666B8F9}"/>
                </a:ext>
              </a:extLst>
            </p:cNvPr>
            <p:cNvSpPr txBox="1"/>
            <p:nvPr/>
          </p:nvSpPr>
          <p:spPr>
            <a:xfrm>
              <a:off x="1649990" y="6095576"/>
              <a:ext cx="3000680" cy="3989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000" dirty="0">
                  <a:solidFill>
                    <a:schemeClr val="accent1"/>
                  </a:solidFill>
                </a:rPr>
                <a:t>macOS 10.15 (MacBook Pro)</a:t>
              </a:r>
              <a:endParaRPr kumimoji="1" lang="ja-JP" altLang="en-US" sz="1000">
                <a:solidFill>
                  <a:schemeClr val="accent1"/>
                </a:solidFill>
              </a:endParaRPr>
            </a:p>
          </p:txBody>
        </p:sp>
        <p:pic>
          <p:nvPicPr>
            <p:cNvPr id="78" name="Picture 6" descr="Big Buck Bunny 60fps 4K - Official Blender Foundation Short Film - YouTube">
              <a:extLst>
                <a:ext uri="{FF2B5EF4-FFF2-40B4-BE49-F238E27FC236}">
                  <a16:creationId xmlns:a16="http://schemas.microsoft.com/office/drawing/2014/main" id="{BD19960B-19C4-2444-86A4-727625E3EC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45230" y="3490891"/>
              <a:ext cx="984926" cy="5548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9" name="Picture 8" descr="FFmpeg を使用した Android のマルチメディア操作">
              <a:extLst>
                <a:ext uri="{FF2B5EF4-FFF2-40B4-BE49-F238E27FC236}">
                  <a16:creationId xmlns:a16="http://schemas.microsoft.com/office/drawing/2014/main" id="{F51883D8-1D25-0A42-BF73-51DCBDF5BCF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23470" y="4098559"/>
              <a:ext cx="1527903" cy="4303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0" name="テキスト ボックス 79">
              <a:extLst>
                <a:ext uri="{FF2B5EF4-FFF2-40B4-BE49-F238E27FC236}">
                  <a16:creationId xmlns:a16="http://schemas.microsoft.com/office/drawing/2014/main" id="{ADE27525-F07C-214F-95EE-8186D27005BC}"/>
                </a:ext>
              </a:extLst>
            </p:cNvPr>
            <p:cNvSpPr txBox="1"/>
            <p:nvPr/>
          </p:nvSpPr>
          <p:spPr>
            <a:xfrm>
              <a:off x="2042331" y="4558354"/>
              <a:ext cx="2091541" cy="3241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700" dirty="0" err="1"/>
                <a:t>ffplay</a:t>
              </a:r>
              <a:r>
                <a:rPr kumimoji="1" lang="en-US" altLang="ja-JP" sz="700" dirty="0"/>
                <a:t> -</a:t>
              </a:r>
              <a:r>
                <a:rPr kumimoji="1" lang="en-US" altLang="ja-JP" sz="700" dirty="0" err="1"/>
                <a:t>i</a:t>
              </a:r>
              <a:r>
                <a:rPr kumimoji="1" lang="en-US" altLang="ja-JP" sz="700" dirty="0"/>
                <a:t> /</a:t>
              </a:r>
              <a:r>
                <a:rPr kumimoji="1" lang="en-US" altLang="ja-JP" sz="700" dirty="0" err="1"/>
                <a:t>tmp</a:t>
              </a:r>
              <a:r>
                <a:rPr kumimoji="1" lang="en-US" altLang="ja-JP" sz="700" dirty="0"/>
                <a:t>/video/bbb.mp4</a:t>
              </a:r>
              <a:endParaRPr kumimoji="1" lang="ja-JP" altLang="en-US" sz="700"/>
            </a:p>
          </p:txBody>
        </p:sp>
        <p:sp>
          <p:nvSpPr>
            <p:cNvPr id="81" name="正方形/長方形 80">
              <a:extLst>
                <a:ext uri="{FF2B5EF4-FFF2-40B4-BE49-F238E27FC236}">
                  <a16:creationId xmlns:a16="http://schemas.microsoft.com/office/drawing/2014/main" id="{68EB6479-433E-D24B-A2B2-4A77B35AE9DB}"/>
                </a:ext>
              </a:extLst>
            </p:cNvPr>
            <p:cNvSpPr/>
            <p:nvPr/>
          </p:nvSpPr>
          <p:spPr>
            <a:xfrm>
              <a:off x="5083900" y="4162079"/>
              <a:ext cx="2778145" cy="852267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905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000"/>
            </a:p>
          </p:txBody>
        </p:sp>
        <p:pic>
          <p:nvPicPr>
            <p:cNvPr id="82" name="Picture 2" descr="Launch Web with Docker | (日本語) 株式会社ブリスウェル ベトナム">
              <a:extLst>
                <a:ext uri="{FF2B5EF4-FFF2-40B4-BE49-F238E27FC236}">
                  <a16:creationId xmlns:a16="http://schemas.microsoft.com/office/drawing/2014/main" id="{78C82B89-B164-BB4D-BC82-BBD1784855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87943" y="4284874"/>
              <a:ext cx="744647" cy="6360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3" name="Picture 4" descr="Black Everyday Company: docker-composeのvolumesで指定したホストのディレクトリがマウントされずハマった">
              <a:extLst>
                <a:ext uri="{FF2B5EF4-FFF2-40B4-BE49-F238E27FC236}">
                  <a16:creationId xmlns:a16="http://schemas.microsoft.com/office/drawing/2014/main" id="{71871132-D485-0B49-BB04-04AA657DAF8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68" r="22376"/>
            <a:stretch/>
          </p:blipFill>
          <p:spPr bwMode="auto">
            <a:xfrm>
              <a:off x="6588557" y="4256651"/>
              <a:ext cx="625264" cy="6089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4" name="テキスト ボックス 83">
              <a:extLst>
                <a:ext uri="{FF2B5EF4-FFF2-40B4-BE49-F238E27FC236}">
                  <a16:creationId xmlns:a16="http://schemas.microsoft.com/office/drawing/2014/main" id="{C3789C4E-389D-AA46-B4E9-E83D505F3506}"/>
                </a:ext>
              </a:extLst>
            </p:cNvPr>
            <p:cNvSpPr txBox="1"/>
            <p:nvPr/>
          </p:nvSpPr>
          <p:spPr>
            <a:xfrm>
              <a:off x="6035948" y="4802876"/>
              <a:ext cx="1060317" cy="274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500" dirty="0">
                  <a:solidFill>
                    <a:schemeClr val="bg2">
                      <a:lumMod val="25000"/>
                    </a:schemeClr>
                  </a:solidFill>
                </a:rPr>
                <a:t>docker-compose</a:t>
              </a:r>
              <a:endParaRPr kumimoji="1" lang="ja-JP" altLang="en-US" sz="50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85" name="円柱 84">
              <a:extLst>
                <a:ext uri="{FF2B5EF4-FFF2-40B4-BE49-F238E27FC236}">
                  <a16:creationId xmlns:a16="http://schemas.microsoft.com/office/drawing/2014/main" id="{6CDF7CDB-AB73-3A4A-8148-1C18EA8FCB9F}"/>
                </a:ext>
              </a:extLst>
            </p:cNvPr>
            <p:cNvSpPr/>
            <p:nvPr/>
          </p:nvSpPr>
          <p:spPr>
            <a:xfrm>
              <a:off x="5451769" y="5451876"/>
              <a:ext cx="1316680" cy="711634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000"/>
            </a:p>
          </p:txBody>
        </p:sp>
        <p:sp>
          <p:nvSpPr>
            <p:cNvPr id="86" name="テキスト ボックス 85">
              <a:extLst>
                <a:ext uri="{FF2B5EF4-FFF2-40B4-BE49-F238E27FC236}">
                  <a16:creationId xmlns:a16="http://schemas.microsoft.com/office/drawing/2014/main" id="{E6FBB82C-82F5-B642-B649-B9CA4F0C97DF}"/>
                </a:ext>
              </a:extLst>
            </p:cNvPr>
            <p:cNvSpPr txBox="1"/>
            <p:nvPr/>
          </p:nvSpPr>
          <p:spPr>
            <a:xfrm>
              <a:off x="5502625" y="5640114"/>
              <a:ext cx="1496705" cy="5486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800" dirty="0">
                  <a:solidFill>
                    <a:schemeClr val="bg1"/>
                  </a:solidFill>
                </a:rPr>
                <a:t>shared directory</a:t>
              </a:r>
            </a:p>
            <a:p>
              <a:r>
                <a:rPr kumimoji="1" lang="en-US" altLang="ja-JP" sz="800" dirty="0">
                  <a:solidFill>
                    <a:schemeClr val="bg1"/>
                  </a:solidFill>
                </a:rPr>
                <a:t>/</a:t>
              </a:r>
              <a:r>
                <a:rPr kumimoji="1" lang="en-US" altLang="ja-JP" sz="800" dirty="0" err="1">
                  <a:solidFill>
                    <a:schemeClr val="bg1"/>
                  </a:solidFill>
                </a:rPr>
                <a:t>tmp</a:t>
              </a:r>
              <a:r>
                <a:rPr kumimoji="1" lang="en-US" altLang="ja-JP" sz="800" dirty="0">
                  <a:solidFill>
                    <a:schemeClr val="bg1"/>
                  </a:solidFill>
                </a:rPr>
                <a:t>/video/</a:t>
              </a:r>
              <a:endParaRPr kumimoji="1" lang="ja-JP" altLang="en-US" sz="800">
                <a:solidFill>
                  <a:schemeClr val="bg1"/>
                </a:solidFill>
              </a:endParaRPr>
            </a:p>
          </p:txBody>
        </p:sp>
        <p:cxnSp>
          <p:nvCxnSpPr>
            <p:cNvPr id="87" name="直線矢印コネクタ 86">
              <a:extLst>
                <a:ext uri="{FF2B5EF4-FFF2-40B4-BE49-F238E27FC236}">
                  <a16:creationId xmlns:a16="http://schemas.microsoft.com/office/drawing/2014/main" id="{A17531F0-A477-784B-8BBF-872BE436FB71}"/>
                </a:ext>
              </a:extLst>
            </p:cNvPr>
            <p:cNvCxnSpPr>
              <a:cxnSpLocks/>
            </p:cNvCxnSpPr>
            <p:nvPr/>
          </p:nvCxnSpPr>
          <p:spPr>
            <a:xfrm>
              <a:off x="5923586" y="4000800"/>
              <a:ext cx="0" cy="1549526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線矢印コネクタ 87">
              <a:extLst>
                <a:ext uri="{FF2B5EF4-FFF2-40B4-BE49-F238E27FC236}">
                  <a16:creationId xmlns:a16="http://schemas.microsoft.com/office/drawing/2014/main" id="{971C51F1-6A08-104F-954C-4EFD167E25D8}"/>
                </a:ext>
              </a:extLst>
            </p:cNvPr>
            <p:cNvCxnSpPr>
              <a:cxnSpLocks/>
            </p:cNvCxnSpPr>
            <p:nvPr/>
          </p:nvCxnSpPr>
          <p:spPr>
            <a:xfrm>
              <a:off x="3068152" y="4848283"/>
              <a:ext cx="2319571" cy="709300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正方形/長方形 88">
              <a:extLst>
                <a:ext uri="{FF2B5EF4-FFF2-40B4-BE49-F238E27FC236}">
                  <a16:creationId xmlns:a16="http://schemas.microsoft.com/office/drawing/2014/main" id="{9DB5A85B-DA7B-7841-B943-6670F5EFBF51}"/>
                </a:ext>
              </a:extLst>
            </p:cNvPr>
            <p:cNvSpPr/>
            <p:nvPr/>
          </p:nvSpPr>
          <p:spPr>
            <a:xfrm>
              <a:off x="5185626" y="2944494"/>
              <a:ext cx="1000555" cy="1119871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000"/>
            </a:p>
          </p:txBody>
        </p:sp>
        <p:pic>
          <p:nvPicPr>
            <p:cNvPr id="90" name="図 89">
              <a:extLst>
                <a:ext uri="{FF2B5EF4-FFF2-40B4-BE49-F238E27FC236}">
                  <a16:creationId xmlns:a16="http://schemas.microsoft.com/office/drawing/2014/main" id="{D6DB92C0-EAA4-144F-A269-1B9C1822857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392085" y="3439912"/>
              <a:ext cx="539827" cy="516692"/>
            </a:xfrm>
            <a:prstGeom prst="rect">
              <a:avLst/>
            </a:prstGeom>
          </p:spPr>
        </p:pic>
        <p:sp>
          <p:nvSpPr>
            <p:cNvPr id="91" name="テキスト ボックス 90">
              <a:extLst>
                <a:ext uri="{FF2B5EF4-FFF2-40B4-BE49-F238E27FC236}">
                  <a16:creationId xmlns:a16="http://schemas.microsoft.com/office/drawing/2014/main" id="{32F1DD5E-D893-044A-8B7D-C0F663A423BA}"/>
                </a:ext>
              </a:extLst>
            </p:cNvPr>
            <p:cNvSpPr txBox="1"/>
            <p:nvPr/>
          </p:nvSpPr>
          <p:spPr>
            <a:xfrm>
              <a:off x="3778507" y="3390146"/>
              <a:ext cx="1907397" cy="4488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600" dirty="0" err="1"/>
                <a:t>cefgetstream</a:t>
              </a:r>
              <a:r>
                <a:rPr kumimoji="1" lang="en-US" altLang="ja-JP" sz="600" dirty="0"/>
                <a:t> </a:t>
              </a:r>
              <a:r>
                <a:rPr kumimoji="1" lang="en-US" altLang="ja-JP" sz="600" dirty="0" err="1"/>
                <a:t>ccnx</a:t>
              </a:r>
              <a:r>
                <a:rPr kumimoji="1" lang="en-US" altLang="ja-JP" sz="600" dirty="0"/>
                <a:t>:/stream</a:t>
              </a:r>
            </a:p>
            <a:p>
              <a:r>
                <a:rPr kumimoji="1" lang="en-US" altLang="ja-JP" sz="600" dirty="0"/>
                <a:t> &gt; /</a:t>
              </a:r>
              <a:r>
                <a:rPr kumimoji="1" lang="en-US" altLang="ja-JP" sz="600" dirty="0" err="1"/>
                <a:t>tmp</a:t>
              </a:r>
              <a:r>
                <a:rPr kumimoji="1" lang="en-US" altLang="ja-JP" sz="600" dirty="0"/>
                <a:t>/video/bbb.mp4</a:t>
              </a:r>
              <a:endParaRPr kumimoji="1" lang="ja-JP" altLang="en-US" sz="600"/>
            </a:p>
          </p:txBody>
        </p:sp>
        <p:grpSp>
          <p:nvGrpSpPr>
            <p:cNvPr id="92" name="グループ化 91">
              <a:extLst>
                <a:ext uri="{FF2B5EF4-FFF2-40B4-BE49-F238E27FC236}">
                  <a16:creationId xmlns:a16="http://schemas.microsoft.com/office/drawing/2014/main" id="{700377A4-58AA-BF4E-B8FD-5203B9841AC1}"/>
                </a:ext>
              </a:extLst>
            </p:cNvPr>
            <p:cNvGrpSpPr/>
            <p:nvPr/>
          </p:nvGrpSpPr>
          <p:grpSpPr>
            <a:xfrm>
              <a:off x="5220421" y="2840207"/>
              <a:ext cx="957489" cy="324175"/>
              <a:chOff x="6585702" y="2556367"/>
              <a:chExt cx="1078851" cy="365263"/>
            </a:xfrm>
          </p:grpSpPr>
          <p:sp>
            <p:nvSpPr>
              <p:cNvPr id="103" name="角丸四角形 102">
                <a:extLst>
                  <a:ext uri="{FF2B5EF4-FFF2-40B4-BE49-F238E27FC236}">
                    <a16:creationId xmlns:a16="http://schemas.microsoft.com/office/drawing/2014/main" id="{2FB2D803-CB64-1641-9EE2-9D216CD62B64}"/>
                  </a:ext>
                </a:extLst>
              </p:cNvPr>
              <p:cNvSpPr/>
              <p:nvPr/>
            </p:nvSpPr>
            <p:spPr>
              <a:xfrm>
                <a:off x="6585702" y="2595319"/>
                <a:ext cx="901190" cy="224182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000"/>
              </a:p>
            </p:txBody>
          </p:sp>
          <p:sp>
            <p:nvSpPr>
              <p:cNvPr id="104" name="テキスト ボックス 103">
                <a:extLst>
                  <a:ext uri="{FF2B5EF4-FFF2-40B4-BE49-F238E27FC236}">
                    <a16:creationId xmlns:a16="http://schemas.microsoft.com/office/drawing/2014/main" id="{D612FA6B-B2D2-EB49-9FCE-0A5F7E83A07C}"/>
                  </a:ext>
                </a:extLst>
              </p:cNvPr>
              <p:cNvSpPr txBox="1"/>
              <p:nvPr/>
            </p:nvSpPr>
            <p:spPr>
              <a:xfrm>
                <a:off x="6607400" y="2556367"/>
                <a:ext cx="1057153" cy="3652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700" dirty="0"/>
                  <a:t>consumer</a:t>
                </a:r>
                <a:endParaRPr kumimoji="1" lang="ja-JP" altLang="en-US" sz="700"/>
              </a:p>
            </p:txBody>
          </p:sp>
        </p:grpSp>
        <p:sp>
          <p:nvSpPr>
            <p:cNvPr id="93" name="正方形/長方形 92">
              <a:extLst>
                <a:ext uri="{FF2B5EF4-FFF2-40B4-BE49-F238E27FC236}">
                  <a16:creationId xmlns:a16="http://schemas.microsoft.com/office/drawing/2014/main" id="{FA8998D3-BE72-EE4C-9F88-279A07F2F051}"/>
                </a:ext>
              </a:extLst>
            </p:cNvPr>
            <p:cNvSpPr/>
            <p:nvPr/>
          </p:nvSpPr>
          <p:spPr>
            <a:xfrm>
              <a:off x="6733659" y="2944494"/>
              <a:ext cx="967459" cy="1119871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000"/>
            </a:p>
          </p:txBody>
        </p:sp>
        <p:pic>
          <p:nvPicPr>
            <p:cNvPr id="94" name="図 93">
              <a:extLst>
                <a:ext uri="{FF2B5EF4-FFF2-40B4-BE49-F238E27FC236}">
                  <a16:creationId xmlns:a16="http://schemas.microsoft.com/office/drawing/2014/main" id="{257D581D-9ADA-4E4E-9DC1-AAC502ABD4E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940117" y="3439912"/>
              <a:ext cx="539827" cy="516692"/>
            </a:xfrm>
            <a:prstGeom prst="rect">
              <a:avLst/>
            </a:prstGeom>
          </p:spPr>
        </p:pic>
        <p:grpSp>
          <p:nvGrpSpPr>
            <p:cNvPr id="95" name="グループ化 94">
              <a:extLst>
                <a:ext uri="{FF2B5EF4-FFF2-40B4-BE49-F238E27FC236}">
                  <a16:creationId xmlns:a16="http://schemas.microsoft.com/office/drawing/2014/main" id="{654FDEDC-8987-F248-BABE-FD58BDE96ED2}"/>
                </a:ext>
              </a:extLst>
            </p:cNvPr>
            <p:cNvGrpSpPr/>
            <p:nvPr/>
          </p:nvGrpSpPr>
          <p:grpSpPr>
            <a:xfrm>
              <a:off x="6768442" y="2840207"/>
              <a:ext cx="905539" cy="324175"/>
              <a:chOff x="6585702" y="2556367"/>
              <a:chExt cx="1020318" cy="365263"/>
            </a:xfrm>
          </p:grpSpPr>
          <p:sp>
            <p:nvSpPr>
              <p:cNvPr id="101" name="角丸四角形 100">
                <a:extLst>
                  <a:ext uri="{FF2B5EF4-FFF2-40B4-BE49-F238E27FC236}">
                    <a16:creationId xmlns:a16="http://schemas.microsoft.com/office/drawing/2014/main" id="{214B7894-D190-DE4F-AF95-96D411657403}"/>
                  </a:ext>
                </a:extLst>
              </p:cNvPr>
              <p:cNvSpPr/>
              <p:nvPr/>
            </p:nvSpPr>
            <p:spPr>
              <a:xfrm>
                <a:off x="6585702" y="2595319"/>
                <a:ext cx="901190" cy="224182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000"/>
              </a:p>
            </p:txBody>
          </p:sp>
          <p:sp>
            <p:nvSpPr>
              <p:cNvPr id="102" name="テキスト ボックス 101">
                <a:extLst>
                  <a:ext uri="{FF2B5EF4-FFF2-40B4-BE49-F238E27FC236}">
                    <a16:creationId xmlns:a16="http://schemas.microsoft.com/office/drawing/2014/main" id="{6B2D1E00-DDE7-4044-BE30-3A954C6D9CE5}"/>
                  </a:ext>
                </a:extLst>
              </p:cNvPr>
              <p:cNvSpPr txBox="1"/>
              <p:nvPr/>
            </p:nvSpPr>
            <p:spPr>
              <a:xfrm>
                <a:off x="6607400" y="2556367"/>
                <a:ext cx="998620" cy="3652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700" dirty="0"/>
                  <a:t>publisher</a:t>
                </a:r>
                <a:endParaRPr kumimoji="1" lang="ja-JP" altLang="en-US" sz="700"/>
              </a:p>
            </p:txBody>
          </p:sp>
        </p:grpSp>
        <p:sp>
          <p:nvSpPr>
            <p:cNvPr id="96" name="テキスト ボックス 95">
              <a:extLst>
                <a:ext uri="{FF2B5EF4-FFF2-40B4-BE49-F238E27FC236}">
                  <a16:creationId xmlns:a16="http://schemas.microsoft.com/office/drawing/2014/main" id="{F323D10E-C827-3542-9B7E-0B0D4EE9C3FE}"/>
                </a:ext>
              </a:extLst>
            </p:cNvPr>
            <p:cNvSpPr txBox="1"/>
            <p:nvPr/>
          </p:nvSpPr>
          <p:spPr>
            <a:xfrm>
              <a:off x="5357816" y="3152383"/>
              <a:ext cx="1816202" cy="3241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700" dirty="0">
                  <a:solidFill>
                    <a:srgbClr val="0432FF"/>
                  </a:solidFill>
                </a:rPr>
                <a:t>Symbolic Interest (SMI)</a:t>
              </a:r>
              <a:endParaRPr kumimoji="1" lang="ja-JP" altLang="en-US" sz="700">
                <a:solidFill>
                  <a:srgbClr val="0432FF"/>
                </a:solidFill>
              </a:endParaRPr>
            </a:p>
          </p:txBody>
        </p:sp>
        <p:cxnSp>
          <p:nvCxnSpPr>
            <p:cNvPr id="97" name="直線矢印コネクタ 96">
              <a:extLst>
                <a:ext uri="{FF2B5EF4-FFF2-40B4-BE49-F238E27FC236}">
                  <a16:creationId xmlns:a16="http://schemas.microsoft.com/office/drawing/2014/main" id="{DD12DF1F-2CF1-AB4E-A3A2-5709C5797F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50051" y="3439912"/>
              <a:ext cx="798748" cy="1485"/>
            </a:xfrm>
            <a:prstGeom prst="straightConnector1">
              <a:avLst/>
            </a:prstGeom>
            <a:ln w="28575">
              <a:solidFill>
                <a:srgbClr val="0432FF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線矢印コネクタ 97">
              <a:extLst>
                <a:ext uri="{FF2B5EF4-FFF2-40B4-BE49-F238E27FC236}">
                  <a16:creationId xmlns:a16="http://schemas.microsoft.com/office/drawing/2014/main" id="{411C6767-6D7D-C14F-B716-9456CFFFCDE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43943" y="3741489"/>
              <a:ext cx="804856" cy="937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テキスト ボックス 98">
              <a:extLst>
                <a:ext uri="{FF2B5EF4-FFF2-40B4-BE49-F238E27FC236}">
                  <a16:creationId xmlns:a16="http://schemas.microsoft.com/office/drawing/2014/main" id="{57CA0EF4-6BAD-7748-851D-4FE0F7ED99F3}"/>
                </a:ext>
              </a:extLst>
            </p:cNvPr>
            <p:cNvSpPr txBox="1"/>
            <p:nvPr/>
          </p:nvSpPr>
          <p:spPr>
            <a:xfrm>
              <a:off x="6060445" y="3783178"/>
              <a:ext cx="1634372" cy="3241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700" dirty="0" err="1">
                  <a:solidFill>
                    <a:srgbClr val="FF0000"/>
                  </a:solidFill>
                </a:rPr>
                <a:t>ContentObject</a:t>
              </a:r>
              <a:r>
                <a:rPr kumimoji="1" lang="en-US" altLang="ja-JP" sz="700" dirty="0">
                  <a:solidFill>
                    <a:srgbClr val="FF0000"/>
                  </a:solidFill>
                </a:rPr>
                <a:t> (Cob)</a:t>
              </a:r>
              <a:endParaRPr kumimoji="1" lang="ja-JP" altLang="en-US" sz="700">
                <a:solidFill>
                  <a:srgbClr val="FF0000"/>
                </a:solidFill>
              </a:endParaRPr>
            </a:p>
          </p:txBody>
        </p:sp>
        <p:pic>
          <p:nvPicPr>
            <p:cNvPr id="100" name="Picture 6" descr="Big Buck Bunny 60fps 4K - Official Blender Foundation Short Film - YouTube">
              <a:extLst>
                <a:ext uri="{FF2B5EF4-FFF2-40B4-BE49-F238E27FC236}">
                  <a16:creationId xmlns:a16="http://schemas.microsoft.com/office/drawing/2014/main" id="{CE2E621B-4F99-FF4F-BE8A-C8DF7BBD1C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8579" y="3120609"/>
              <a:ext cx="625907" cy="3526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6" name="正方形/長方形 105">
            <a:extLst>
              <a:ext uri="{FF2B5EF4-FFF2-40B4-BE49-F238E27FC236}">
                <a16:creationId xmlns:a16="http://schemas.microsoft.com/office/drawing/2014/main" id="{655E6D82-C365-6047-BE30-C178F602334C}"/>
              </a:ext>
            </a:extLst>
          </p:cNvPr>
          <p:cNvSpPr/>
          <p:nvPr/>
        </p:nvSpPr>
        <p:spPr>
          <a:xfrm>
            <a:off x="909196" y="5042800"/>
            <a:ext cx="5708495" cy="900246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r>
              <a:rPr lang="en-US" altLang="ja-JP" sz="1050" dirty="0">
                <a:solidFill>
                  <a:srgbClr val="F2F2F2"/>
                </a:solidFill>
                <a:latin typeface="Monaco" pitchFamily="2" charset="0"/>
              </a:rPr>
              <a:t>% ./</a:t>
            </a:r>
            <a:r>
              <a:rPr lang="en-US" altLang="ja-JP" sz="1050" dirty="0" err="1">
                <a:solidFill>
                  <a:srgbClr val="F2F2F2"/>
                </a:solidFill>
                <a:latin typeface="Monaco" pitchFamily="2" charset="0"/>
              </a:rPr>
              <a:t>teardown.bash</a:t>
            </a:r>
            <a:r>
              <a:rPr lang="en-US" altLang="ja-JP" sz="1050" dirty="0">
                <a:solidFill>
                  <a:srgbClr val="F2F2F2"/>
                </a:solidFill>
                <a:latin typeface="Monaco" pitchFamily="2" charset="0"/>
              </a:rPr>
              <a:t> </a:t>
            </a:r>
          </a:p>
          <a:p>
            <a:r>
              <a:rPr lang="en-US" altLang="ja-JP" sz="1050" dirty="0">
                <a:solidFill>
                  <a:srgbClr val="F2F2F2"/>
                </a:solidFill>
                <a:latin typeface="Monaco" pitchFamily="2" charset="0"/>
              </a:rPr>
              <a:t>[+] Running 3/2</a:t>
            </a:r>
          </a:p>
          <a:p>
            <a:r>
              <a:rPr lang="en-US" altLang="ja-JP" sz="1050" dirty="0">
                <a:solidFill>
                  <a:schemeClr val="tx2">
                    <a:lumMod val="40000"/>
                    <a:lumOff val="60000"/>
                  </a:schemeClr>
                </a:solidFill>
                <a:latin typeface="Monaco" pitchFamily="2" charset="0"/>
              </a:rPr>
              <a:t> </a:t>
            </a:r>
            <a:r>
              <a:rPr lang="ja-JP" altLang="en-US" sz="1050">
                <a:solidFill>
                  <a:schemeClr val="tx2">
                    <a:lumMod val="40000"/>
                    <a:lumOff val="60000"/>
                  </a:schemeClr>
                </a:solidFill>
                <a:latin typeface="Monaco" pitchFamily="2" charset="0"/>
              </a:rPr>
              <a:t>⠿ </a:t>
            </a:r>
            <a:r>
              <a:rPr lang="en-US" altLang="ja-JP" sz="1050" dirty="0">
                <a:solidFill>
                  <a:schemeClr val="tx2">
                    <a:lumMod val="40000"/>
                    <a:lumOff val="60000"/>
                  </a:schemeClr>
                </a:solidFill>
                <a:latin typeface="Monaco" pitchFamily="2" charset="0"/>
              </a:rPr>
              <a:t>Container consumer   Removed                             10.2s</a:t>
            </a:r>
          </a:p>
          <a:p>
            <a:r>
              <a:rPr lang="en-US" altLang="ja-JP" sz="1050" dirty="0">
                <a:solidFill>
                  <a:schemeClr val="tx2">
                    <a:lumMod val="40000"/>
                    <a:lumOff val="60000"/>
                  </a:schemeClr>
                </a:solidFill>
                <a:latin typeface="Monaco" pitchFamily="2" charset="0"/>
              </a:rPr>
              <a:t> </a:t>
            </a:r>
            <a:r>
              <a:rPr lang="ja-JP" altLang="en-US" sz="1050">
                <a:solidFill>
                  <a:schemeClr val="tx2">
                    <a:lumMod val="40000"/>
                    <a:lumOff val="60000"/>
                  </a:schemeClr>
                </a:solidFill>
                <a:latin typeface="Monaco" pitchFamily="2" charset="0"/>
              </a:rPr>
              <a:t>⠿ </a:t>
            </a:r>
            <a:r>
              <a:rPr lang="en-US" altLang="ja-JP" sz="1050" dirty="0">
                <a:solidFill>
                  <a:schemeClr val="tx2">
                    <a:lumMod val="40000"/>
                    <a:lumOff val="60000"/>
                  </a:schemeClr>
                </a:solidFill>
                <a:latin typeface="Monaco" pitchFamily="2" charset="0"/>
              </a:rPr>
              <a:t>Container publisher  Removed                             10.2s</a:t>
            </a:r>
          </a:p>
          <a:p>
            <a:r>
              <a:rPr lang="en-US" altLang="ja-JP" sz="1050" dirty="0">
                <a:solidFill>
                  <a:schemeClr val="tx2">
                    <a:lumMod val="40000"/>
                    <a:lumOff val="60000"/>
                  </a:schemeClr>
                </a:solidFill>
                <a:latin typeface="Monaco" pitchFamily="2" charset="0"/>
              </a:rPr>
              <a:t> </a:t>
            </a:r>
            <a:r>
              <a:rPr lang="ja-JP" altLang="en-US" sz="1050">
                <a:solidFill>
                  <a:schemeClr val="tx2">
                    <a:lumMod val="40000"/>
                    <a:lumOff val="60000"/>
                  </a:schemeClr>
                </a:solidFill>
                <a:latin typeface="Monaco" pitchFamily="2" charset="0"/>
              </a:rPr>
              <a:t>⠿ </a:t>
            </a:r>
            <a:r>
              <a:rPr lang="en-US" altLang="ja-JP" sz="1050" dirty="0">
                <a:solidFill>
                  <a:schemeClr val="tx2">
                    <a:lumMod val="40000"/>
                    <a:lumOff val="60000"/>
                  </a:schemeClr>
                </a:solidFill>
                <a:latin typeface="Monaco" pitchFamily="2" charset="0"/>
              </a:rPr>
              <a:t>Network downward     Removed                             0.1s</a:t>
            </a:r>
            <a:endParaRPr lang="en-US" altLang="ja-JP" sz="1050" dirty="0">
              <a:solidFill>
                <a:schemeClr val="tx2">
                  <a:lumMod val="40000"/>
                  <a:lumOff val="60000"/>
                </a:schemeClr>
              </a:solidFill>
              <a:effectLst/>
              <a:latin typeface="Monaco" pitchFamily="2" charset="0"/>
            </a:endParaRPr>
          </a:p>
        </p:txBody>
      </p:sp>
      <p:sp>
        <p:nvSpPr>
          <p:cNvPr id="107" name="正方形/長方形 106">
            <a:extLst>
              <a:ext uri="{FF2B5EF4-FFF2-40B4-BE49-F238E27FC236}">
                <a16:creationId xmlns:a16="http://schemas.microsoft.com/office/drawing/2014/main" id="{A289DA0F-E5A2-B448-B635-D91DFC4DAF43}"/>
              </a:ext>
            </a:extLst>
          </p:cNvPr>
          <p:cNvSpPr/>
          <p:nvPr/>
        </p:nvSpPr>
        <p:spPr>
          <a:xfrm>
            <a:off x="909198" y="1400973"/>
            <a:ext cx="5708495" cy="253916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r>
              <a:rPr lang="en-US" altLang="ja-JP" sz="1050" dirty="0">
                <a:solidFill>
                  <a:srgbClr val="F2F2F2"/>
                </a:solidFill>
                <a:latin typeface="Monaco" pitchFamily="2" charset="0"/>
              </a:rPr>
              <a:t>% docker exec -it publisher bash</a:t>
            </a:r>
          </a:p>
        </p:txBody>
      </p:sp>
      <p:sp>
        <p:nvSpPr>
          <p:cNvPr id="108" name="正方形/長方形 107">
            <a:extLst>
              <a:ext uri="{FF2B5EF4-FFF2-40B4-BE49-F238E27FC236}">
                <a16:creationId xmlns:a16="http://schemas.microsoft.com/office/drawing/2014/main" id="{49E63D45-3CB9-754C-92EB-63E145A9CD4B}"/>
              </a:ext>
            </a:extLst>
          </p:cNvPr>
          <p:cNvSpPr/>
          <p:nvPr/>
        </p:nvSpPr>
        <p:spPr>
          <a:xfrm>
            <a:off x="909197" y="2217525"/>
            <a:ext cx="5708495" cy="253916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r>
              <a:rPr lang="en-US" altLang="ja-JP" sz="1050" dirty="0">
                <a:solidFill>
                  <a:srgbClr val="F2F2F2"/>
                </a:solidFill>
                <a:latin typeface="Monaco" pitchFamily="2" charset="0"/>
              </a:rPr>
              <a:t>% </a:t>
            </a:r>
            <a:r>
              <a:rPr lang="en-US" altLang="ja-JP" sz="1050" dirty="0" err="1">
                <a:solidFill>
                  <a:srgbClr val="F2F2F2"/>
                </a:solidFill>
                <a:latin typeface="Monaco" pitchFamily="2" charset="0"/>
              </a:rPr>
              <a:t>cefgetstream</a:t>
            </a:r>
            <a:r>
              <a:rPr lang="en-US" altLang="ja-JP" sz="1050" dirty="0">
                <a:solidFill>
                  <a:srgbClr val="F2F2F2"/>
                </a:solidFill>
                <a:latin typeface="Monaco" pitchFamily="2" charset="0"/>
              </a:rPr>
              <a:t> </a:t>
            </a:r>
            <a:r>
              <a:rPr lang="en-US" altLang="ja-JP" sz="1050" dirty="0" err="1">
                <a:solidFill>
                  <a:srgbClr val="F2F2F2"/>
                </a:solidFill>
                <a:latin typeface="Monaco" pitchFamily="2" charset="0"/>
              </a:rPr>
              <a:t>ccnx</a:t>
            </a:r>
            <a:r>
              <a:rPr lang="en-US" altLang="ja-JP" sz="1050" dirty="0">
                <a:solidFill>
                  <a:srgbClr val="F2F2F2"/>
                </a:solidFill>
                <a:latin typeface="Monaco" pitchFamily="2" charset="0"/>
              </a:rPr>
              <a:t>:/stream -z 2 &gt; /</a:t>
            </a:r>
            <a:r>
              <a:rPr lang="en-US" altLang="ja-JP" sz="1050" dirty="0" err="1">
                <a:solidFill>
                  <a:srgbClr val="F2F2F2"/>
                </a:solidFill>
                <a:latin typeface="Monaco" pitchFamily="2" charset="0"/>
              </a:rPr>
              <a:t>tmp</a:t>
            </a:r>
            <a:r>
              <a:rPr lang="en-US" altLang="ja-JP" sz="1050" dirty="0">
                <a:solidFill>
                  <a:srgbClr val="F2F2F2"/>
                </a:solidFill>
                <a:latin typeface="Monaco" pitchFamily="2" charset="0"/>
              </a:rPr>
              <a:t>/log/bbb.mp4</a:t>
            </a:r>
          </a:p>
        </p:txBody>
      </p:sp>
      <p:grpSp>
        <p:nvGrpSpPr>
          <p:cNvPr id="115" name="グループ化 114">
            <a:extLst>
              <a:ext uri="{FF2B5EF4-FFF2-40B4-BE49-F238E27FC236}">
                <a16:creationId xmlns:a16="http://schemas.microsoft.com/office/drawing/2014/main" id="{083F7ABF-5797-2740-B191-95A59D717AD7}"/>
              </a:ext>
            </a:extLst>
          </p:cNvPr>
          <p:cNvGrpSpPr/>
          <p:nvPr/>
        </p:nvGrpSpPr>
        <p:grpSpPr>
          <a:xfrm>
            <a:off x="786047" y="2735425"/>
            <a:ext cx="5900021" cy="584775"/>
            <a:chOff x="786047" y="2735425"/>
            <a:chExt cx="5900021" cy="584775"/>
          </a:xfrm>
        </p:grpSpPr>
        <p:pic>
          <p:nvPicPr>
            <p:cNvPr id="110" name="図 109" descr="挿絵, 記号 が含まれている画像&#10;&#10;自動的に生成された説明">
              <a:extLst>
                <a:ext uri="{FF2B5EF4-FFF2-40B4-BE49-F238E27FC236}">
                  <a16:creationId xmlns:a16="http://schemas.microsoft.com/office/drawing/2014/main" id="{E329C5B3-DD0E-5643-B4F0-8F3C6B4B6DD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5502" y="2783879"/>
              <a:ext cx="228658" cy="228658"/>
            </a:xfrm>
            <a:prstGeom prst="rect">
              <a:avLst/>
            </a:prstGeom>
          </p:spPr>
        </p:pic>
        <p:sp>
          <p:nvSpPr>
            <p:cNvPr id="111" name="正方形/長方形 110">
              <a:extLst>
                <a:ext uri="{FF2B5EF4-FFF2-40B4-BE49-F238E27FC236}">
                  <a16:creationId xmlns:a16="http://schemas.microsoft.com/office/drawing/2014/main" id="{8FA1C391-B279-DD46-9920-BA6C549A7B19}"/>
                </a:ext>
              </a:extLst>
            </p:cNvPr>
            <p:cNvSpPr/>
            <p:nvPr/>
          </p:nvSpPr>
          <p:spPr>
            <a:xfrm>
              <a:off x="786047" y="2735425"/>
              <a:ext cx="5900021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83400" lvl="1" indent="0">
                <a:buNone/>
              </a:pPr>
              <a:r>
                <a:rPr lang="ja-JP" altLang="en-US" sz="1600"/>
                <a:t>動画の再生時間は短い（約</a:t>
              </a:r>
              <a:r>
                <a:rPr lang="en-US" altLang="ja-JP" sz="1600" dirty="0"/>
                <a:t>30</a:t>
              </a:r>
              <a:r>
                <a:rPr lang="ja-JP" altLang="en-US" sz="1600"/>
                <a:t>秒）ので、</a:t>
              </a:r>
              <a:r>
                <a:rPr lang="en-US" altLang="ja-JP" sz="1600" dirty="0" err="1"/>
                <a:t>cefputstream</a:t>
              </a:r>
              <a:r>
                <a:rPr lang="en-US" altLang="ja-JP" sz="1600" dirty="0"/>
                <a:t> -&gt; </a:t>
              </a:r>
              <a:r>
                <a:rPr lang="en-US" altLang="ja-JP" sz="1600" dirty="0" err="1"/>
                <a:t>cefgetstream</a:t>
              </a:r>
              <a:r>
                <a:rPr lang="en-US" altLang="ja-JP" sz="1600" dirty="0"/>
                <a:t> </a:t>
              </a:r>
              <a:r>
                <a:rPr lang="ja-JP" altLang="en-US" sz="1600"/>
                <a:t>は素早く実行できるよう</a:t>
              </a:r>
              <a:r>
                <a:rPr lang="en-US" altLang="ja-JP" sz="1600" dirty="0"/>
                <a:t> terminal </a:t>
              </a:r>
              <a:r>
                <a:rPr lang="ja-JP" altLang="en-US" sz="1600"/>
                <a:t>を分けて実行</a:t>
              </a:r>
              <a:endParaRPr kumimoji="1" lang="ja-JP" altLang="en-US" sz="1600"/>
            </a:p>
          </p:txBody>
        </p:sp>
      </p:grpSp>
    </p:spTree>
    <p:extLst>
      <p:ext uri="{BB962C8B-B14F-4D97-AF65-F5344CB8AC3E}">
        <p14:creationId xmlns:p14="http://schemas.microsoft.com/office/powerpoint/2010/main" val="24828255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3975896-779D-2946-B5A9-655990664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 dirty="0"/>
              <a:t>Practice A-3</a:t>
            </a:r>
            <a:r>
              <a:rPr lang="ja-JP" altLang="en-US"/>
              <a:t>（試験）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DC1DEEA-1E79-D24A-ABF4-98A0F15E9A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8673" y="1012825"/>
            <a:ext cx="5881976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ja-JP" sz="1800" dirty="0"/>
              <a:t>4K</a:t>
            </a:r>
            <a:r>
              <a:rPr kumimoji="1" lang="ja-JP" altLang="en-US" sz="1800"/>
              <a:t>の高画質動画を見てみよう！</a:t>
            </a:r>
            <a:endParaRPr kumimoji="1" lang="en-US" altLang="ja-JP" sz="1800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53FD7739-FDCB-2645-8D71-61A58B7F3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F6148-85E7-D04E-BCE7-AA55DEF7F0BF}" type="slidenum">
              <a:rPr kumimoji="1" lang="ja-JP" altLang="en-US" smtClean="0"/>
              <a:pPr/>
              <a:t>24</a:t>
            </a:fld>
            <a:endParaRPr kumimoji="1" lang="ja-JP" altLang="en-US"/>
          </a:p>
        </p:txBody>
      </p:sp>
      <p:sp>
        <p:nvSpPr>
          <p:cNvPr id="74" name="正方形/長方形 73">
            <a:extLst>
              <a:ext uri="{FF2B5EF4-FFF2-40B4-BE49-F238E27FC236}">
                <a16:creationId xmlns:a16="http://schemas.microsoft.com/office/drawing/2014/main" id="{6B366771-EC1D-0148-8E7C-881C2491148A}"/>
              </a:ext>
            </a:extLst>
          </p:cNvPr>
          <p:cNvSpPr/>
          <p:nvPr/>
        </p:nvSpPr>
        <p:spPr>
          <a:xfrm>
            <a:off x="10951266" y="62542"/>
            <a:ext cx="1152128" cy="216025"/>
          </a:xfrm>
          <a:prstGeom prst="rect">
            <a:avLst/>
          </a:prstGeom>
          <a:solidFill>
            <a:srgbClr val="9BBB59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600" b="0" i="0" u="none" strike="noStrike" kern="0" cap="none" spc="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メイリオ"/>
                <a:cs typeface="+mn-cs"/>
              </a:rPr>
              <a:t>Practice</a:t>
            </a:r>
            <a:endParaRPr kumimoji="0" lang="ja-JP" altLang="en-US" sz="1600" b="0" i="0" u="none" strike="noStrike" kern="0" cap="none" spc="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メイリオ"/>
            </a:endParaRPr>
          </a:p>
        </p:txBody>
      </p:sp>
      <p:grpSp>
        <p:nvGrpSpPr>
          <p:cNvPr id="75" name="グループ化 74">
            <a:extLst>
              <a:ext uri="{FF2B5EF4-FFF2-40B4-BE49-F238E27FC236}">
                <a16:creationId xmlns:a16="http://schemas.microsoft.com/office/drawing/2014/main" id="{2FE443DA-4CE8-9A46-B9D9-715776E88DD5}"/>
              </a:ext>
            </a:extLst>
          </p:cNvPr>
          <p:cNvGrpSpPr/>
          <p:nvPr/>
        </p:nvGrpSpPr>
        <p:grpSpPr>
          <a:xfrm>
            <a:off x="7504816" y="781484"/>
            <a:ext cx="4635395" cy="2779471"/>
            <a:chOff x="1600379" y="2592051"/>
            <a:chExt cx="6508310" cy="3902507"/>
          </a:xfrm>
        </p:grpSpPr>
        <p:sp>
          <p:nvSpPr>
            <p:cNvPr id="76" name="正方形/長方形 75">
              <a:extLst>
                <a:ext uri="{FF2B5EF4-FFF2-40B4-BE49-F238E27FC236}">
                  <a16:creationId xmlns:a16="http://schemas.microsoft.com/office/drawing/2014/main" id="{47A8083D-4EC1-FA4A-BDAB-2C721DB49214}"/>
                </a:ext>
              </a:extLst>
            </p:cNvPr>
            <p:cNvSpPr/>
            <p:nvPr/>
          </p:nvSpPr>
          <p:spPr>
            <a:xfrm>
              <a:off x="1600379" y="2592051"/>
              <a:ext cx="6508310" cy="382931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90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000"/>
            </a:p>
          </p:txBody>
        </p:sp>
        <p:sp>
          <p:nvSpPr>
            <p:cNvPr id="77" name="テキスト ボックス 76">
              <a:extLst>
                <a:ext uri="{FF2B5EF4-FFF2-40B4-BE49-F238E27FC236}">
                  <a16:creationId xmlns:a16="http://schemas.microsoft.com/office/drawing/2014/main" id="{734E6A39-9248-6348-8C17-2FEC75F2B8C3}"/>
                </a:ext>
              </a:extLst>
            </p:cNvPr>
            <p:cNvSpPr txBox="1"/>
            <p:nvPr/>
          </p:nvSpPr>
          <p:spPr>
            <a:xfrm>
              <a:off x="1649990" y="6095576"/>
              <a:ext cx="3000680" cy="3989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000" dirty="0">
                  <a:solidFill>
                    <a:schemeClr val="accent1"/>
                  </a:solidFill>
                </a:rPr>
                <a:t>macOS 10.15 (MacBook Pro)</a:t>
              </a:r>
              <a:endParaRPr kumimoji="1" lang="ja-JP" altLang="en-US" sz="1000">
                <a:solidFill>
                  <a:schemeClr val="accent1"/>
                </a:solidFill>
              </a:endParaRPr>
            </a:p>
          </p:txBody>
        </p:sp>
        <p:pic>
          <p:nvPicPr>
            <p:cNvPr id="78" name="Picture 6" descr="Big Buck Bunny 60fps 4K - Official Blender Foundation Short Film - YouTube">
              <a:extLst>
                <a:ext uri="{FF2B5EF4-FFF2-40B4-BE49-F238E27FC236}">
                  <a16:creationId xmlns:a16="http://schemas.microsoft.com/office/drawing/2014/main" id="{AA606DC0-A1FE-5D47-98BC-D11342A858F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45230" y="3490891"/>
              <a:ext cx="984926" cy="5548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9" name="Picture 8" descr="FFmpeg を使用した Android のマルチメディア操作">
              <a:extLst>
                <a:ext uri="{FF2B5EF4-FFF2-40B4-BE49-F238E27FC236}">
                  <a16:creationId xmlns:a16="http://schemas.microsoft.com/office/drawing/2014/main" id="{46AE908B-28D7-3B4E-951D-66BD4CF2F48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23470" y="4098559"/>
              <a:ext cx="1527903" cy="4303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0" name="テキスト ボックス 79">
              <a:extLst>
                <a:ext uri="{FF2B5EF4-FFF2-40B4-BE49-F238E27FC236}">
                  <a16:creationId xmlns:a16="http://schemas.microsoft.com/office/drawing/2014/main" id="{42CDE937-0457-0D44-9733-37C3E33B2319}"/>
                </a:ext>
              </a:extLst>
            </p:cNvPr>
            <p:cNvSpPr txBox="1"/>
            <p:nvPr/>
          </p:nvSpPr>
          <p:spPr>
            <a:xfrm>
              <a:off x="2042331" y="4558354"/>
              <a:ext cx="2091541" cy="3241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700" dirty="0" err="1"/>
                <a:t>ffplay</a:t>
              </a:r>
              <a:r>
                <a:rPr kumimoji="1" lang="en-US" altLang="ja-JP" sz="700" dirty="0"/>
                <a:t> -</a:t>
              </a:r>
              <a:r>
                <a:rPr kumimoji="1" lang="en-US" altLang="ja-JP" sz="700" dirty="0" err="1"/>
                <a:t>i</a:t>
              </a:r>
              <a:r>
                <a:rPr kumimoji="1" lang="en-US" altLang="ja-JP" sz="700" dirty="0"/>
                <a:t> /</a:t>
              </a:r>
              <a:r>
                <a:rPr kumimoji="1" lang="en-US" altLang="ja-JP" sz="700" dirty="0" err="1"/>
                <a:t>tmp</a:t>
              </a:r>
              <a:r>
                <a:rPr kumimoji="1" lang="en-US" altLang="ja-JP" sz="700" dirty="0"/>
                <a:t>/video/bbb.mp4</a:t>
              </a:r>
              <a:endParaRPr kumimoji="1" lang="ja-JP" altLang="en-US" sz="700"/>
            </a:p>
          </p:txBody>
        </p:sp>
        <p:sp>
          <p:nvSpPr>
            <p:cNvPr id="81" name="正方形/長方形 80">
              <a:extLst>
                <a:ext uri="{FF2B5EF4-FFF2-40B4-BE49-F238E27FC236}">
                  <a16:creationId xmlns:a16="http://schemas.microsoft.com/office/drawing/2014/main" id="{BC90FD9B-3ACE-5449-BC86-58FCB201BCB7}"/>
                </a:ext>
              </a:extLst>
            </p:cNvPr>
            <p:cNvSpPr/>
            <p:nvPr/>
          </p:nvSpPr>
          <p:spPr>
            <a:xfrm>
              <a:off x="5083900" y="4162079"/>
              <a:ext cx="2778145" cy="852267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905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000"/>
            </a:p>
          </p:txBody>
        </p:sp>
        <p:pic>
          <p:nvPicPr>
            <p:cNvPr id="82" name="Picture 2" descr="Launch Web with Docker | (日本語) 株式会社ブリスウェル ベトナム">
              <a:extLst>
                <a:ext uri="{FF2B5EF4-FFF2-40B4-BE49-F238E27FC236}">
                  <a16:creationId xmlns:a16="http://schemas.microsoft.com/office/drawing/2014/main" id="{6AB8A071-0683-3549-9C7A-42C6F8F1E61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87943" y="4284874"/>
              <a:ext cx="744647" cy="6360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3" name="Picture 4" descr="Black Everyday Company: docker-composeのvolumesで指定したホストのディレクトリがマウントされずハマった">
              <a:extLst>
                <a:ext uri="{FF2B5EF4-FFF2-40B4-BE49-F238E27FC236}">
                  <a16:creationId xmlns:a16="http://schemas.microsoft.com/office/drawing/2014/main" id="{FEFD5B07-E272-AB47-90F7-6E9CD127AC7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68" r="22376"/>
            <a:stretch/>
          </p:blipFill>
          <p:spPr bwMode="auto">
            <a:xfrm>
              <a:off x="6588557" y="4256651"/>
              <a:ext cx="625264" cy="6089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4" name="テキスト ボックス 83">
              <a:extLst>
                <a:ext uri="{FF2B5EF4-FFF2-40B4-BE49-F238E27FC236}">
                  <a16:creationId xmlns:a16="http://schemas.microsoft.com/office/drawing/2014/main" id="{E44070D1-CFF9-0E4A-B42F-B525C7616204}"/>
                </a:ext>
              </a:extLst>
            </p:cNvPr>
            <p:cNvSpPr txBox="1"/>
            <p:nvPr/>
          </p:nvSpPr>
          <p:spPr>
            <a:xfrm>
              <a:off x="6035948" y="4802876"/>
              <a:ext cx="1060317" cy="274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500" dirty="0">
                  <a:solidFill>
                    <a:schemeClr val="bg2">
                      <a:lumMod val="25000"/>
                    </a:schemeClr>
                  </a:solidFill>
                </a:rPr>
                <a:t>docker-compose</a:t>
              </a:r>
              <a:endParaRPr kumimoji="1" lang="ja-JP" altLang="en-US" sz="50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85" name="円柱 84">
              <a:extLst>
                <a:ext uri="{FF2B5EF4-FFF2-40B4-BE49-F238E27FC236}">
                  <a16:creationId xmlns:a16="http://schemas.microsoft.com/office/drawing/2014/main" id="{128D0F7A-B382-6E44-ACBE-B4DBBC35C742}"/>
                </a:ext>
              </a:extLst>
            </p:cNvPr>
            <p:cNvSpPr/>
            <p:nvPr/>
          </p:nvSpPr>
          <p:spPr>
            <a:xfrm>
              <a:off x="5451769" y="5451876"/>
              <a:ext cx="1316680" cy="711634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000"/>
            </a:p>
          </p:txBody>
        </p:sp>
        <p:sp>
          <p:nvSpPr>
            <p:cNvPr id="86" name="テキスト ボックス 85">
              <a:extLst>
                <a:ext uri="{FF2B5EF4-FFF2-40B4-BE49-F238E27FC236}">
                  <a16:creationId xmlns:a16="http://schemas.microsoft.com/office/drawing/2014/main" id="{5ADC63A7-E578-A240-B04E-94B414D3F279}"/>
                </a:ext>
              </a:extLst>
            </p:cNvPr>
            <p:cNvSpPr txBox="1"/>
            <p:nvPr/>
          </p:nvSpPr>
          <p:spPr>
            <a:xfrm>
              <a:off x="5502625" y="5640114"/>
              <a:ext cx="1496705" cy="5486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800" dirty="0">
                  <a:solidFill>
                    <a:schemeClr val="bg1"/>
                  </a:solidFill>
                </a:rPr>
                <a:t>shared directory</a:t>
              </a:r>
            </a:p>
            <a:p>
              <a:r>
                <a:rPr kumimoji="1" lang="en-US" altLang="ja-JP" sz="800" dirty="0">
                  <a:solidFill>
                    <a:schemeClr val="bg1"/>
                  </a:solidFill>
                </a:rPr>
                <a:t>/</a:t>
              </a:r>
              <a:r>
                <a:rPr kumimoji="1" lang="en-US" altLang="ja-JP" sz="800" dirty="0" err="1">
                  <a:solidFill>
                    <a:schemeClr val="bg1"/>
                  </a:solidFill>
                </a:rPr>
                <a:t>tmp</a:t>
              </a:r>
              <a:r>
                <a:rPr kumimoji="1" lang="en-US" altLang="ja-JP" sz="800" dirty="0">
                  <a:solidFill>
                    <a:schemeClr val="bg1"/>
                  </a:solidFill>
                </a:rPr>
                <a:t>/video/</a:t>
              </a:r>
              <a:endParaRPr kumimoji="1" lang="ja-JP" altLang="en-US" sz="800">
                <a:solidFill>
                  <a:schemeClr val="bg1"/>
                </a:solidFill>
              </a:endParaRPr>
            </a:p>
          </p:txBody>
        </p:sp>
        <p:cxnSp>
          <p:nvCxnSpPr>
            <p:cNvPr id="87" name="直線矢印コネクタ 86">
              <a:extLst>
                <a:ext uri="{FF2B5EF4-FFF2-40B4-BE49-F238E27FC236}">
                  <a16:creationId xmlns:a16="http://schemas.microsoft.com/office/drawing/2014/main" id="{41482C15-0C62-F84C-9918-EFFB95A0B72A}"/>
                </a:ext>
              </a:extLst>
            </p:cNvPr>
            <p:cNvCxnSpPr>
              <a:cxnSpLocks/>
            </p:cNvCxnSpPr>
            <p:nvPr/>
          </p:nvCxnSpPr>
          <p:spPr>
            <a:xfrm>
              <a:off x="5923586" y="4000800"/>
              <a:ext cx="0" cy="1549526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線矢印コネクタ 87">
              <a:extLst>
                <a:ext uri="{FF2B5EF4-FFF2-40B4-BE49-F238E27FC236}">
                  <a16:creationId xmlns:a16="http://schemas.microsoft.com/office/drawing/2014/main" id="{20753775-61FA-8145-A6A2-108BDEA0C092}"/>
                </a:ext>
              </a:extLst>
            </p:cNvPr>
            <p:cNvCxnSpPr>
              <a:cxnSpLocks/>
            </p:cNvCxnSpPr>
            <p:nvPr/>
          </p:nvCxnSpPr>
          <p:spPr>
            <a:xfrm>
              <a:off x="3068152" y="4848283"/>
              <a:ext cx="2319571" cy="709300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正方形/長方形 88">
              <a:extLst>
                <a:ext uri="{FF2B5EF4-FFF2-40B4-BE49-F238E27FC236}">
                  <a16:creationId xmlns:a16="http://schemas.microsoft.com/office/drawing/2014/main" id="{D72D30BE-2E17-1344-800F-C8E171764FF8}"/>
                </a:ext>
              </a:extLst>
            </p:cNvPr>
            <p:cNvSpPr/>
            <p:nvPr/>
          </p:nvSpPr>
          <p:spPr>
            <a:xfrm>
              <a:off x="5185626" y="2944494"/>
              <a:ext cx="1000555" cy="1119871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000"/>
            </a:p>
          </p:txBody>
        </p:sp>
        <p:pic>
          <p:nvPicPr>
            <p:cNvPr id="90" name="図 89">
              <a:extLst>
                <a:ext uri="{FF2B5EF4-FFF2-40B4-BE49-F238E27FC236}">
                  <a16:creationId xmlns:a16="http://schemas.microsoft.com/office/drawing/2014/main" id="{63BF32A7-BAE7-C442-835F-EB148105996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392085" y="3439912"/>
              <a:ext cx="539827" cy="516692"/>
            </a:xfrm>
            <a:prstGeom prst="rect">
              <a:avLst/>
            </a:prstGeom>
          </p:spPr>
        </p:pic>
        <p:sp>
          <p:nvSpPr>
            <p:cNvPr id="91" name="テキスト ボックス 90">
              <a:extLst>
                <a:ext uri="{FF2B5EF4-FFF2-40B4-BE49-F238E27FC236}">
                  <a16:creationId xmlns:a16="http://schemas.microsoft.com/office/drawing/2014/main" id="{17EAE4F2-540B-7446-82ED-9C47EC8C4B37}"/>
                </a:ext>
              </a:extLst>
            </p:cNvPr>
            <p:cNvSpPr txBox="1"/>
            <p:nvPr/>
          </p:nvSpPr>
          <p:spPr>
            <a:xfrm>
              <a:off x="3778507" y="3390146"/>
              <a:ext cx="1907397" cy="4488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600" dirty="0" err="1"/>
                <a:t>cefgetstream</a:t>
              </a:r>
              <a:r>
                <a:rPr kumimoji="1" lang="en-US" altLang="ja-JP" sz="600" dirty="0"/>
                <a:t> </a:t>
              </a:r>
              <a:r>
                <a:rPr kumimoji="1" lang="en-US" altLang="ja-JP" sz="600" dirty="0" err="1"/>
                <a:t>ccnx</a:t>
              </a:r>
              <a:r>
                <a:rPr kumimoji="1" lang="en-US" altLang="ja-JP" sz="600" dirty="0"/>
                <a:t>:/stream</a:t>
              </a:r>
            </a:p>
            <a:p>
              <a:r>
                <a:rPr kumimoji="1" lang="en-US" altLang="ja-JP" sz="600" dirty="0"/>
                <a:t> &gt; /</a:t>
              </a:r>
              <a:r>
                <a:rPr kumimoji="1" lang="en-US" altLang="ja-JP" sz="600" dirty="0" err="1"/>
                <a:t>tmp</a:t>
              </a:r>
              <a:r>
                <a:rPr kumimoji="1" lang="en-US" altLang="ja-JP" sz="600" dirty="0"/>
                <a:t>/video/bbb.mp4</a:t>
              </a:r>
              <a:endParaRPr kumimoji="1" lang="ja-JP" altLang="en-US" sz="600"/>
            </a:p>
          </p:txBody>
        </p:sp>
        <p:grpSp>
          <p:nvGrpSpPr>
            <p:cNvPr id="92" name="グループ化 91">
              <a:extLst>
                <a:ext uri="{FF2B5EF4-FFF2-40B4-BE49-F238E27FC236}">
                  <a16:creationId xmlns:a16="http://schemas.microsoft.com/office/drawing/2014/main" id="{13D858FB-A6F7-5E4E-9F2D-57CF21A62F76}"/>
                </a:ext>
              </a:extLst>
            </p:cNvPr>
            <p:cNvGrpSpPr/>
            <p:nvPr/>
          </p:nvGrpSpPr>
          <p:grpSpPr>
            <a:xfrm>
              <a:off x="5220421" y="2840207"/>
              <a:ext cx="957489" cy="324175"/>
              <a:chOff x="6585702" y="2556367"/>
              <a:chExt cx="1078851" cy="365263"/>
            </a:xfrm>
          </p:grpSpPr>
          <p:sp>
            <p:nvSpPr>
              <p:cNvPr id="103" name="角丸四角形 102">
                <a:extLst>
                  <a:ext uri="{FF2B5EF4-FFF2-40B4-BE49-F238E27FC236}">
                    <a16:creationId xmlns:a16="http://schemas.microsoft.com/office/drawing/2014/main" id="{E9FD86C8-BC97-FA43-B2FA-8D220CE4043A}"/>
                  </a:ext>
                </a:extLst>
              </p:cNvPr>
              <p:cNvSpPr/>
              <p:nvPr/>
            </p:nvSpPr>
            <p:spPr>
              <a:xfrm>
                <a:off x="6585702" y="2595319"/>
                <a:ext cx="901190" cy="224182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000"/>
              </a:p>
            </p:txBody>
          </p:sp>
          <p:sp>
            <p:nvSpPr>
              <p:cNvPr id="104" name="テキスト ボックス 103">
                <a:extLst>
                  <a:ext uri="{FF2B5EF4-FFF2-40B4-BE49-F238E27FC236}">
                    <a16:creationId xmlns:a16="http://schemas.microsoft.com/office/drawing/2014/main" id="{FFB6FDD5-E09B-EE46-8D43-560F16354E1C}"/>
                  </a:ext>
                </a:extLst>
              </p:cNvPr>
              <p:cNvSpPr txBox="1"/>
              <p:nvPr/>
            </p:nvSpPr>
            <p:spPr>
              <a:xfrm>
                <a:off x="6607400" y="2556367"/>
                <a:ext cx="1057153" cy="3652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700" dirty="0"/>
                  <a:t>consumer</a:t>
                </a:r>
                <a:endParaRPr kumimoji="1" lang="ja-JP" altLang="en-US" sz="700"/>
              </a:p>
            </p:txBody>
          </p:sp>
        </p:grpSp>
        <p:sp>
          <p:nvSpPr>
            <p:cNvPr id="93" name="正方形/長方形 92">
              <a:extLst>
                <a:ext uri="{FF2B5EF4-FFF2-40B4-BE49-F238E27FC236}">
                  <a16:creationId xmlns:a16="http://schemas.microsoft.com/office/drawing/2014/main" id="{E1BDC2F4-1E87-514F-99E4-1CEB2DB19F9F}"/>
                </a:ext>
              </a:extLst>
            </p:cNvPr>
            <p:cNvSpPr/>
            <p:nvPr/>
          </p:nvSpPr>
          <p:spPr>
            <a:xfrm>
              <a:off x="6733659" y="2944494"/>
              <a:ext cx="967459" cy="1119871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000"/>
            </a:p>
          </p:txBody>
        </p:sp>
        <p:pic>
          <p:nvPicPr>
            <p:cNvPr id="94" name="図 93">
              <a:extLst>
                <a:ext uri="{FF2B5EF4-FFF2-40B4-BE49-F238E27FC236}">
                  <a16:creationId xmlns:a16="http://schemas.microsoft.com/office/drawing/2014/main" id="{4C79BBF1-6044-3840-A351-4B50FC5931B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940117" y="3439912"/>
              <a:ext cx="539827" cy="516692"/>
            </a:xfrm>
            <a:prstGeom prst="rect">
              <a:avLst/>
            </a:prstGeom>
          </p:spPr>
        </p:pic>
        <p:grpSp>
          <p:nvGrpSpPr>
            <p:cNvPr id="95" name="グループ化 94">
              <a:extLst>
                <a:ext uri="{FF2B5EF4-FFF2-40B4-BE49-F238E27FC236}">
                  <a16:creationId xmlns:a16="http://schemas.microsoft.com/office/drawing/2014/main" id="{76280A1C-B53A-674C-B3A8-62DC7FFE3D34}"/>
                </a:ext>
              </a:extLst>
            </p:cNvPr>
            <p:cNvGrpSpPr/>
            <p:nvPr/>
          </p:nvGrpSpPr>
          <p:grpSpPr>
            <a:xfrm>
              <a:off x="6768442" y="2840207"/>
              <a:ext cx="905539" cy="324175"/>
              <a:chOff x="6585702" y="2556367"/>
              <a:chExt cx="1020318" cy="365263"/>
            </a:xfrm>
          </p:grpSpPr>
          <p:sp>
            <p:nvSpPr>
              <p:cNvPr id="101" name="角丸四角形 100">
                <a:extLst>
                  <a:ext uri="{FF2B5EF4-FFF2-40B4-BE49-F238E27FC236}">
                    <a16:creationId xmlns:a16="http://schemas.microsoft.com/office/drawing/2014/main" id="{31B1A2CA-9894-E44E-8D51-23F219AD968B}"/>
                  </a:ext>
                </a:extLst>
              </p:cNvPr>
              <p:cNvSpPr/>
              <p:nvPr/>
            </p:nvSpPr>
            <p:spPr>
              <a:xfrm>
                <a:off x="6585702" y="2595319"/>
                <a:ext cx="901190" cy="224182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000"/>
              </a:p>
            </p:txBody>
          </p:sp>
          <p:sp>
            <p:nvSpPr>
              <p:cNvPr id="102" name="テキスト ボックス 101">
                <a:extLst>
                  <a:ext uri="{FF2B5EF4-FFF2-40B4-BE49-F238E27FC236}">
                    <a16:creationId xmlns:a16="http://schemas.microsoft.com/office/drawing/2014/main" id="{4B092E97-103C-F345-BC9C-9FA3EF366293}"/>
                  </a:ext>
                </a:extLst>
              </p:cNvPr>
              <p:cNvSpPr txBox="1"/>
              <p:nvPr/>
            </p:nvSpPr>
            <p:spPr>
              <a:xfrm>
                <a:off x="6607400" y="2556367"/>
                <a:ext cx="998620" cy="3652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700" dirty="0"/>
                  <a:t>publisher</a:t>
                </a:r>
                <a:endParaRPr kumimoji="1" lang="ja-JP" altLang="en-US" sz="700"/>
              </a:p>
            </p:txBody>
          </p:sp>
        </p:grpSp>
        <p:sp>
          <p:nvSpPr>
            <p:cNvPr id="96" name="テキスト ボックス 95">
              <a:extLst>
                <a:ext uri="{FF2B5EF4-FFF2-40B4-BE49-F238E27FC236}">
                  <a16:creationId xmlns:a16="http://schemas.microsoft.com/office/drawing/2014/main" id="{C89CD4CB-5CA3-D442-9C11-5DE8BA95AE40}"/>
                </a:ext>
              </a:extLst>
            </p:cNvPr>
            <p:cNvSpPr txBox="1"/>
            <p:nvPr/>
          </p:nvSpPr>
          <p:spPr>
            <a:xfrm>
              <a:off x="5357816" y="3152383"/>
              <a:ext cx="1816202" cy="3241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700" dirty="0">
                  <a:solidFill>
                    <a:srgbClr val="0432FF"/>
                  </a:solidFill>
                </a:rPr>
                <a:t>Symbolic Interest (SMI)</a:t>
              </a:r>
              <a:endParaRPr kumimoji="1" lang="ja-JP" altLang="en-US" sz="700">
                <a:solidFill>
                  <a:srgbClr val="0432FF"/>
                </a:solidFill>
              </a:endParaRPr>
            </a:p>
          </p:txBody>
        </p:sp>
        <p:cxnSp>
          <p:nvCxnSpPr>
            <p:cNvPr id="97" name="直線矢印コネクタ 96">
              <a:extLst>
                <a:ext uri="{FF2B5EF4-FFF2-40B4-BE49-F238E27FC236}">
                  <a16:creationId xmlns:a16="http://schemas.microsoft.com/office/drawing/2014/main" id="{25D1DAEF-3A30-DE49-B881-D646B30C7FB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50051" y="3439912"/>
              <a:ext cx="798748" cy="1485"/>
            </a:xfrm>
            <a:prstGeom prst="straightConnector1">
              <a:avLst/>
            </a:prstGeom>
            <a:ln w="28575">
              <a:solidFill>
                <a:srgbClr val="0432FF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線矢印コネクタ 97">
              <a:extLst>
                <a:ext uri="{FF2B5EF4-FFF2-40B4-BE49-F238E27FC236}">
                  <a16:creationId xmlns:a16="http://schemas.microsoft.com/office/drawing/2014/main" id="{A395832B-36AF-B14D-99E0-67EF404F771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43943" y="3741489"/>
              <a:ext cx="804856" cy="937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テキスト ボックス 98">
              <a:extLst>
                <a:ext uri="{FF2B5EF4-FFF2-40B4-BE49-F238E27FC236}">
                  <a16:creationId xmlns:a16="http://schemas.microsoft.com/office/drawing/2014/main" id="{A830752F-68A2-A942-9726-59F30F90E730}"/>
                </a:ext>
              </a:extLst>
            </p:cNvPr>
            <p:cNvSpPr txBox="1"/>
            <p:nvPr/>
          </p:nvSpPr>
          <p:spPr>
            <a:xfrm>
              <a:off x="6060445" y="3783178"/>
              <a:ext cx="1634372" cy="3241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700" dirty="0" err="1">
                  <a:solidFill>
                    <a:srgbClr val="FF0000"/>
                  </a:solidFill>
                </a:rPr>
                <a:t>ContentObject</a:t>
              </a:r>
              <a:r>
                <a:rPr kumimoji="1" lang="en-US" altLang="ja-JP" sz="700" dirty="0">
                  <a:solidFill>
                    <a:srgbClr val="FF0000"/>
                  </a:solidFill>
                </a:rPr>
                <a:t> (Cob)</a:t>
              </a:r>
              <a:endParaRPr kumimoji="1" lang="ja-JP" altLang="en-US" sz="700">
                <a:solidFill>
                  <a:srgbClr val="FF0000"/>
                </a:solidFill>
              </a:endParaRPr>
            </a:p>
          </p:txBody>
        </p:sp>
        <p:pic>
          <p:nvPicPr>
            <p:cNvPr id="100" name="Picture 6" descr="Big Buck Bunny 60fps 4K - Official Blender Foundation Short Film - YouTube">
              <a:extLst>
                <a:ext uri="{FF2B5EF4-FFF2-40B4-BE49-F238E27FC236}">
                  <a16:creationId xmlns:a16="http://schemas.microsoft.com/office/drawing/2014/main" id="{D05F53DA-6999-C84A-BDE0-E353B8204D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8579" y="3120609"/>
              <a:ext cx="625907" cy="3526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0" name="コンテンツ プレースホルダー 75">
            <a:extLst>
              <a:ext uri="{FF2B5EF4-FFF2-40B4-BE49-F238E27FC236}">
                <a16:creationId xmlns:a16="http://schemas.microsoft.com/office/drawing/2014/main" id="{9ED0B667-5B77-3042-88FE-D175E5610B6D}"/>
              </a:ext>
            </a:extLst>
          </p:cNvPr>
          <p:cNvSpPr txBox="1">
            <a:spLocks/>
          </p:cNvSpPr>
          <p:nvPr/>
        </p:nvSpPr>
        <p:spPr>
          <a:xfrm>
            <a:off x="588673" y="1669596"/>
            <a:ext cx="5356689" cy="501205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3024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004EA2"/>
              </a:buClr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  <a:cs typeface="+mn-cs"/>
              </a:defRPr>
            </a:lvl1pPr>
            <a:lvl2pPr marL="685800" indent="-3024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004EA2"/>
              </a:buClr>
              <a:buSzPct val="80000"/>
              <a:buFont typeface=".Hiragino Kaku Gothic Interface W3"/>
              <a:buChar char="－"/>
              <a:defRPr kumimoji="1" sz="2200" kern="12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  <a:cs typeface="+mn-cs"/>
              </a:defRPr>
            </a:lvl2pPr>
            <a:lvl3pPr marL="1143000" indent="-3024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004EA2"/>
              </a:buClr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  <a:cs typeface="+mn-cs"/>
              </a:defRPr>
            </a:lvl3pPr>
            <a:lvl4pPr marL="1600200" indent="-3024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004EA2"/>
              </a:buClr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  <a:cs typeface="+mn-cs"/>
              </a:defRPr>
            </a:lvl4pPr>
            <a:lvl5pPr marL="2057400" indent="-3024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004EA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1800" dirty="0" err="1"/>
              <a:t>playback.bash</a:t>
            </a:r>
            <a:endParaRPr lang="en-US" altLang="ja-JP" sz="1800" dirty="0"/>
          </a:p>
          <a:p>
            <a:pPr marL="383400" lvl="1" indent="0">
              <a:buFont typeface=".Hiragino Kaku Gothic Interface W3"/>
              <a:buNone/>
            </a:pPr>
            <a:endParaRPr lang="en-US" altLang="ja-JP" sz="1600" dirty="0"/>
          </a:p>
          <a:p>
            <a:pPr marL="383400" lvl="1" indent="0">
              <a:buFont typeface=".Hiragino Kaku Gothic Interface W3"/>
              <a:buNone/>
            </a:pPr>
            <a:endParaRPr lang="en-US" altLang="ja-JP" sz="1600" dirty="0"/>
          </a:p>
          <a:p>
            <a:pPr marL="383400" lvl="1" indent="0">
              <a:buFont typeface=".Hiragino Kaku Gothic Interface W3"/>
              <a:buNone/>
            </a:pPr>
            <a:endParaRPr lang="en-US" altLang="ja-JP" sz="500" dirty="0"/>
          </a:p>
          <a:p>
            <a:r>
              <a:rPr lang="en-US" altLang="ja-JP" sz="1800" dirty="0"/>
              <a:t>start-A-1.bash</a:t>
            </a:r>
          </a:p>
          <a:p>
            <a:endParaRPr lang="en-US" altLang="ja-JP" sz="1800" dirty="0"/>
          </a:p>
          <a:p>
            <a:endParaRPr lang="en-US" altLang="ja-JP" sz="1800" dirty="0"/>
          </a:p>
          <a:p>
            <a:endParaRPr lang="en-US" altLang="ja-JP" sz="1800" dirty="0"/>
          </a:p>
          <a:p>
            <a:r>
              <a:rPr lang="en-US" altLang="ja-JP" sz="1800" dirty="0"/>
              <a:t>consumer </a:t>
            </a:r>
            <a:r>
              <a:rPr lang="ja-JP" altLang="en-US" sz="1800"/>
              <a:t>にログインして</a:t>
            </a:r>
            <a:r>
              <a:rPr lang="en-US" altLang="ja-JP" sz="1800" dirty="0"/>
              <a:t> </a:t>
            </a:r>
            <a:r>
              <a:rPr lang="ja-JP" altLang="en-US" sz="1800"/>
              <a:t>通信開始</a:t>
            </a:r>
            <a:endParaRPr lang="en-US" altLang="ja-JP" sz="1800" dirty="0"/>
          </a:p>
          <a:p>
            <a:endParaRPr lang="en-US" altLang="ja-JP" sz="1800" dirty="0"/>
          </a:p>
          <a:p>
            <a:endParaRPr lang="en-US" altLang="ja-JP" sz="1800" dirty="0"/>
          </a:p>
          <a:p>
            <a:r>
              <a:rPr lang="en-US" altLang="ja-JP" sz="1800" dirty="0" err="1"/>
              <a:t>teardown.bash</a:t>
            </a:r>
            <a:endParaRPr lang="en-US" altLang="ja-JP" sz="1800" dirty="0"/>
          </a:p>
          <a:p>
            <a:endParaRPr lang="en-US" altLang="ja-JP" sz="1800" dirty="0"/>
          </a:p>
          <a:p>
            <a:endParaRPr lang="en-US" altLang="ja-JP" sz="1800" dirty="0"/>
          </a:p>
          <a:p>
            <a:endParaRPr lang="en-US" altLang="ja-JP" sz="1800" dirty="0"/>
          </a:p>
          <a:p>
            <a:endParaRPr lang="en-US" altLang="ja-JP" sz="1800" dirty="0"/>
          </a:p>
          <a:p>
            <a:endParaRPr lang="ja-JP" altLang="en-US" sz="1800"/>
          </a:p>
        </p:txBody>
      </p:sp>
      <p:sp>
        <p:nvSpPr>
          <p:cNvPr id="111" name="コンテンツ プレースホルダー 2">
            <a:extLst>
              <a:ext uri="{FF2B5EF4-FFF2-40B4-BE49-F238E27FC236}">
                <a16:creationId xmlns:a16="http://schemas.microsoft.com/office/drawing/2014/main" id="{92D76166-CDB9-FD43-B0D2-62F91C189B45}"/>
              </a:ext>
            </a:extLst>
          </p:cNvPr>
          <p:cNvSpPr txBox="1">
            <a:spLocks/>
          </p:cNvSpPr>
          <p:nvPr/>
        </p:nvSpPr>
        <p:spPr>
          <a:xfrm>
            <a:off x="588673" y="1669596"/>
            <a:ext cx="5881976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3024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004EA2"/>
              </a:buClr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  <a:cs typeface="+mn-cs"/>
              </a:defRPr>
            </a:lvl1pPr>
            <a:lvl2pPr marL="685800" indent="-3024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004EA2"/>
              </a:buClr>
              <a:buSzPct val="80000"/>
              <a:buFont typeface=".Hiragino Kaku Gothic Interface W3"/>
              <a:buChar char="－"/>
              <a:defRPr kumimoji="1" sz="2200" kern="12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  <a:cs typeface="+mn-cs"/>
              </a:defRPr>
            </a:lvl2pPr>
            <a:lvl3pPr marL="1143000" indent="-3024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004EA2"/>
              </a:buClr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  <a:cs typeface="+mn-cs"/>
              </a:defRPr>
            </a:lvl3pPr>
            <a:lvl4pPr marL="1600200" indent="-3024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004EA2"/>
              </a:buClr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  <a:cs typeface="+mn-cs"/>
              </a:defRPr>
            </a:lvl4pPr>
            <a:lvl5pPr marL="2057400" indent="-3024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004EA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ja-JP" altLang="en-US"/>
          </a:p>
        </p:txBody>
      </p:sp>
      <p:sp>
        <p:nvSpPr>
          <p:cNvPr id="113" name="正方形/長方形 112">
            <a:extLst>
              <a:ext uri="{FF2B5EF4-FFF2-40B4-BE49-F238E27FC236}">
                <a16:creationId xmlns:a16="http://schemas.microsoft.com/office/drawing/2014/main" id="{216DF111-2353-234E-99E6-A602706E7480}"/>
              </a:ext>
            </a:extLst>
          </p:cNvPr>
          <p:cNvSpPr/>
          <p:nvPr/>
        </p:nvSpPr>
        <p:spPr>
          <a:xfrm>
            <a:off x="1029844" y="2081936"/>
            <a:ext cx="5216796" cy="430887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r>
              <a:rPr lang="en-US" altLang="ja-JP" sz="1050" dirty="0">
                <a:solidFill>
                  <a:srgbClr val="F2F2F2"/>
                </a:solidFill>
                <a:latin typeface="Monaco" pitchFamily="2" charset="0"/>
              </a:rPr>
              <a:t>% ./</a:t>
            </a:r>
            <a:r>
              <a:rPr lang="en-US" altLang="ja-JP" sz="1050" dirty="0" err="1">
                <a:solidFill>
                  <a:srgbClr val="F2F2F2"/>
                </a:solidFill>
                <a:latin typeface="Monaco" pitchFamily="2" charset="0"/>
              </a:rPr>
              <a:t>playback.bash</a:t>
            </a:r>
            <a:r>
              <a:rPr lang="en-US" altLang="ja-JP" sz="1050" dirty="0">
                <a:solidFill>
                  <a:srgbClr val="F2F2F2"/>
                </a:solidFill>
                <a:latin typeface="Monaco" pitchFamily="2" charset="0"/>
              </a:rPr>
              <a:t> </a:t>
            </a:r>
          </a:p>
          <a:p>
            <a:r>
              <a:rPr lang="en-US" altLang="ja-JP" sz="1050" dirty="0">
                <a:solidFill>
                  <a:srgbClr val="F2F2F2"/>
                </a:solidFill>
                <a:latin typeface="Monaco" pitchFamily="2" charset="0"/>
              </a:rPr>
              <a:t>Trying to play the video .....</a:t>
            </a:r>
            <a:endParaRPr lang="en-US" altLang="ja-JP" sz="1050" dirty="0">
              <a:solidFill>
                <a:srgbClr val="F2F2F2"/>
              </a:solidFill>
              <a:effectLst/>
              <a:latin typeface="Monaco" pitchFamily="2" charset="0"/>
            </a:endParaRPr>
          </a:p>
        </p:txBody>
      </p:sp>
      <p:sp>
        <p:nvSpPr>
          <p:cNvPr id="114" name="正方形/長方形 113">
            <a:extLst>
              <a:ext uri="{FF2B5EF4-FFF2-40B4-BE49-F238E27FC236}">
                <a16:creationId xmlns:a16="http://schemas.microsoft.com/office/drawing/2014/main" id="{456B2F71-6EFF-3C4E-9AF6-DB67E08A799D}"/>
              </a:ext>
            </a:extLst>
          </p:cNvPr>
          <p:cNvSpPr/>
          <p:nvPr/>
        </p:nvSpPr>
        <p:spPr>
          <a:xfrm>
            <a:off x="1029845" y="3260489"/>
            <a:ext cx="5216796" cy="861774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r>
              <a:rPr lang="en-US" altLang="ja-JP" sz="1000" dirty="0">
                <a:solidFill>
                  <a:srgbClr val="F2F2F2"/>
                </a:solidFill>
                <a:latin typeface="Monaco" pitchFamily="2" charset="0"/>
              </a:rPr>
              <a:t>% ./start-A-1.bash             </a:t>
            </a:r>
          </a:p>
          <a:p>
            <a:r>
              <a:rPr lang="en-US" altLang="ja-JP" sz="1000" dirty="0">
                <a:solidFill>
                  <a:schemeClr val="tx2">
                    <a:lumMod val="40000"/>
                    <a:lumOff val="60000"/>
                  </a:schemeClr>
                </a:solidFill>
                <a:latin typeface="Monaco" pitchFamily="2" charset="0"/>
              </a:rPr>
              <a:t>[+] Running 1/1</a:t>
            </a:r>
          </a:p>
          <a:p>
            <a:r>
              <a:rPr lang="en-US" altLang="ja-JP" sz="1000" dirty="0">
                <a:solidFill>
                  <a:schemeClr val="tx2">
                    <a:lumMod val="40000"/>
                    <a:lumOff val="60000"/>
                  </a:schemeClr>
                </a:solidFill>
                <a:latin typeface="Monaco" pitchFamily="2" charset="0"/>
              </a:rPr>
              <a:t> </a:t>
            </a:r>
            <a:r>
              <a:rPr lang="ja-JP" altLang="en-US" sz="1000">
                <a:solidFill>
                  <a:schemeClr val="tx2">
                    <a:lumMod val="40000"/>
                    <a:lumOff val="60000"/>
                  </a:schemeClr>
                </a:solidFill>
                <a:latin typeface="Monaco" pitchFamily="2" charset="0"/>
              </a:rPr>
              <a:t>⠿ </a:t>
            </a:r>
            <a:r>
              <a:rPr lang="en-US" altLang="ja-JP" sz="1000" dirty="0">
                <a:solidFill>
                  <a:schemeClr val="tx2">
                    <a:lumMod val="40000"/>
                    <a:lumOff val="60000"/>
                  </a:schemeClr>
                </a:solidFill>
                <a:latin typeface="Monaco" pitchFamily="2" charset="0"/>
              </a:rPr>
              <a:t>Container consumer  Started           0.4s</a:t>
            </a:r>
          </a:p>
          <a:p>
            <a:r>
              <a:rPr lang="en-US" altLang="ja-JP" sz="1000" dirty="0">
                <a:solidFill>
                  <a:srgbClr val="F2F2F2"/>
                </a:solidFill>
                <a:latin typeface="Monaco" pitchFamily="2" charset="0"/>
              </a:rPr>
              <a:t>CONTAINER ID  |IMAGE         |CREATED       |STATUS</a:t>
            </a:r>
          </a:p>
          <a:p>
            <a:r>
              <a:rPr lang="en-US" altLang="ja-JP" sz="1000" dirty="0">
                <a:solidFill>
                  <a:srgbClr val="F2F2F2"/>
                </a:solidFill>
                <a:latin typeface="Monaco" pitchFamily="2" charset="0"/>
              </a:rPr>
              <a:t>a9bb2519dfd3  |06532587b610  |1 second ago  |Up Less than a second</a:t>
            </a:r>
            <a:endParaRPr lang="en-US" altLang="ja-JP" sz="1000" dirty="0">
              <a:solidFill>
                <a:srgbClr val="F2F2F2"/>
              </a:solidFill>
              <a:effectLst/>
              <a:latin typeface="Monaco" pitchFamily="2" charset="0"/>
            </a:endParaRPr>
          </a:p>
        </p:txBody>
      </p:sp>
      <p:sp>
        <p:nvSpPr>
          <p:cNvPr id="115" name="正方形/長方形 114">
            <a:extLst>
              <a:ext uri="{FF2B5EF4-FFF2-40B4-BE49-F238E27FC236}">
                <a16:creationId xmlns:a16="http://schemas.microsoft.com/office/drawing/2014/main" id="{DAF196B2-82AE-424F-A573-526996AE3E83}"/>
              </a:ext>
            </a:extLst>
          </p:cNvPr>
          <p:cNvSpPr/>
          <p:nvPr/>
        </p:nvSpPr>
        <p:spPr>
          <a:xfrm>
            <a:off x="1029844" y="4869929"/>
            <a:ext cx="5216795" cy="430887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r>
              <a:rPr lang="en-US" altLang="ja-JP" sz="1050" dirty="0">
                <a:solidFill>
                  <a:srgbClr val="F2F2F2"/>
                </a:solidFill>
                <a:latin typeface="Monaco" pitchFamily="2" charset="0"/>
              </a:rPr>
              <a:t>% docker exec -it consumer bash</a:t>
            </a:r>
          </a:p>
          <a:p>
            <a:r>
              <a:rPr lang="en-US" altLang="ja-JP" sz="1050" dirty="0">
                <a:solidFill>
                  <a:srgbClr val="F2F2F2"/>
                </a:solidFill>
                <a:latin typeface="Monaco" pitchFamily="2" charset="0"/>
              </a:rPr>
              <a:t>% </a:t>
            </a:r>
            <a:r>
              <a:rPr lang="en-US" altLang="ja-JP" sz="1050" dirty="0" err="1">
                <a:solidFill>
                  <a:srgbClr val="F2F2F2"/>
                </a:solidFill>
                <a:latin typeface="Monaco" pitchFamily="2" charset="0"/>
              </a:rPr>
              <a:t>cefgetstream</a:t>
            </a:r>
            <a:r>
              <a:rPr lang="en-US" altLang="ja-JP" sz="1050" dirty="0">
                <a:solidFill>
                  <a:srgbClr val="F2F2F2"/>
                </a:solidFill>
                <a:latin typeface="Monaco" pitchFamily="2" charset="0"/>
              </a:rPr>
              <a:t> </a:t>
            </a:r>
            <a:r>
              <a:rPr lang="en-US" altLang="ja-JP" sz="1050" dirty="0" err="1">
                <a:solidFill>
                  <a:srgbClr val="F2F2F2"/>
                </a:solidFill>
                <a:latin typeface="Monaco" pitchFamily="2" charset="0"/>
              </a:rPr>
              <a:t>ccnx</a:t>
            </a:r>
            <a:r>
              <a:rPr lang="en-US" altLang="ja-JP" sz="1050" dirty="0">
                <a:solidFill>
                  <a:srgbClr val="F2F2F2"/>
                </a:solidFill>
                <a:latin typeface="Monaco" pitchFamily="2" charset="0"/>
              </a:rPr>
              <a:t>:/stream -z 2 &gt; /</a:t>
            </a:r>
            <a:r>
              <a:rPr lang="en-US" altLang="ja-JP" sz="1050" dirty="0" err="1">
                <a:solidFill>
                  <a:srgbClr val="F2F2F2"/>
                </a:solidFill>
                <a:latin typeface="Monaco" pitchFamily="2" charset="0"/>
              </a:rPr>
              <a:t>tmp</a:t>
            </a:r>
            <a:r>
              <a:rPr lang="en-US" altLang="ja-JP" sz="1050" dirty="0">
                <a:solidFill>
                  <a:srgbClr val="F2F2F2"/>
                </a:solidFill>
                <a:latin typeface="Monaco" pitchFamily="2" charset="0"/>
              </a:rPr>
              <a:t>/log/bbb.mp4</a:t>
            </a:r>
          </a:p>
        </p:txBody>
      </p:sp>
      <p:grpSp>
        <p:nvGrpSpPr>
          <p:cNvPr id="121" name="グループ化 120">
            <a:extLst>
              <a:ext uri="{FF2B5EF4-FFF2-40B4-BE49-F238E27FC236}">
                <a16:creationId xmlns:a16="http://schemas.microsoft.com/office/drawing/2014/main" id="{43AB8E0F-49EF-4C41-8ACF-2BDB7377521D}"/>
              </a:ext>
            </a:extLst>
          </p:cNvPr>
          <p:cNvGrpSpPr/>
          <p:nvPr/>
        </p:nvGrpSpPr>
        <p:grpSpPr>
          <a:xfrm>
            <a:off x="751232" y="6171050"/>
            <a:ext cx="10953088" cy="563733"/>
            <a:chOff x="650239" y="6241313"/>
            <a:chExt cx="10953088" cy="563733"/>
          </a:xfrm>
        </p:grpSpPr>
        <p:pic>
          <p:nvPicPr>
            <p:cNvPr id="117" name="図 116" descr="挿絵, 記号 が含まれている画像&#10;&#10;自動的に生成された説明">
              <a:extLst>
                <a:ext uri="{FF2B5EF4-FFF2-40B4-BE49-F238E27FC236}">
                  <a16:creationId xmlns:a16="http://schemas.microsoft.com/office/drawing/2014/main" id="{E3A3E159-CF91-C440-8A96-317E7646BAF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9694" y="6289767"/>
              <a:ext cx="228658" cy="228658"/>
            </a:xfrm>
            <a:prstGeom prst="rect">
              <a:avLst/>
            </a:prstGeom>
          </p:spPr>
        </p:pic>
        <p:grpSp>
          <p:nvGrpSpPr>
            <p:cNvPr id="120" name="グループ化 119">
              <a:extLst>
                <a:ext uri="{FF2B5EF4-FFF2-40B4-BE49-F238E27FC236}">
                  <a16:creationId xmlns:a16="http://schemas.microsoft.com/office/drawing/2014/main" id="{982E2EBE-6708-5F4A-96EC-82A3EB60435E}"/>
                </a:ext>
              </a:extLst>
            </p:cNvPr>
            <p:cNvGrpSpPr/>
            <p:nvPr/>
          </p:nvGrpSpPr>
          <p:grpSpPr>
            <a:xfrm>
              <a:off x="650239" y="6241313"/>
              <a:ext cx="10953088" cy="563733"/>
              <a:chOff x="650239" y="6241313"/>
              <a:chExt cx="10953088" cy="563733"/>
            </a:xfrm>
          </p:grpSpPr>
          <p:sp>
            <p:nvSpPr>
              <p:cNvPr id="118" name="正方形/長方形 117">
                <a:extLst>
                  <a:ext uri="{FF2B5EF4-FFF2-40B4-BE49-F238E27FC236}">
                    <a16:creationId xmlns:a16="http://schemas.microsoft.com/office/drawing/2014/main" id="{BF69E611-F9DE-6D46-B9FD-EF0DFF5C6D0B}"/>
                  </a:ext>
                </a:extLst>
              </p:cNvPr>
              <p:cNvSpPr/>
              <p:nvPr/>
            </p:nvSpPr>
            <p:spPr>
              <a:xfrm>
                <a:off x="650239" y="6241313"/>
                <a:ext cx="10953088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83400" lvl="1" indent="0">
                  <a:buNone/>
                </a:pPr>
                <a:r>
                  <a:rPr lang="ja-JP" altLang="en-US" sz="1400"/>
                  <a:t>ホームディレクトリに保存された</a:t>
                </a:r>
                <a:r>
                  <a:rPr lang="en-US" altLang="ja-JP" sz="1400" dirty="0"/>
                  <a:t> </a:t>
                </a:r>
                <a:r>
                  <a:rPr lang="en-US" altLang="ja-JP" sz="1400" dirty="0" err="1"/>
                  <a:t>throughput.log</a:t>
                </a:r>
                <a:r>
                  <a:rPr lang="en-US" altLang="ja-JP" sz="1400" dirty="0"/>
                  <a:t> </a:t>
                </a:r>
                <a:r>
                  <a:rPr lang="ja-JP" altLang="en-US" sz="1400"/>
                  <a:t>を</a:t>
                </a:r>
                <a:r>
                  <a:rPr lang="ja-JP" altLang="en-US" sz="1400" u="sng"/>
                  <a:t>メール</a:t>
                </a:r>
                <a:r>
                  <a:rPr lang="ja-JP" altLang="en-US" sz="1400"/>
                  <a:t>でご送付していただきたいです。ご協力のほどよろしくお願い申し上げます。</a:t>
                </a:r>
                <a:endParaRPr kumimoji="1" lang="ja-JP" altLang="en-US" sz="1400"/>
              </a:p>
            </p:txBody>
          </p:sp>
          <p:sp>
            <p:nvSpPr>
              <p:cNvPr id="119" name="テキスト ボックス 118">
                <a:extLst>
                  <a:ext uri="{FF2B5EF4-FFF2-40B4-BE49-F238E27FC236}">
                    <a16:creationId xmlns:a16="http://schemas.microsoft.com/office/drawing/2014/main" id="{4262F89E-117C-3F49-89FD-F83772E1E2F0}"/>
                  </a:ext>
                </a:extLst>
              </p:cNvPr>
              <p:cNvSpPr txBox="1"/>
              <p:nvPr/>
            </p:nvSpPr>
            <p:spPr>
              <a:xfrm>
                <a:off x="4776728" y="6528047"/>
                <a:ext cx="185018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1200" dirty="0"/>
                  <a:t>📩</a:t>
                </a:r>
                <a:r>
                  <a:rPr kumimoji="1" lang="ja-JP" altLang="en-US" sz="1200"/>
                  <a:t> </a:t>
                </a:r>
                <a:r>
                  <a:rPr kumimoji="1" lang="en-US" altLang="ja-JP" sz="1200" dirty="0">
                    <a:hlinkClick r:id="rId8"/>
                  </a:rPr>
                  <a:t>hayamizu@nict.go.jp</a:t>
                </a:r>
                <a:endParaRPr kumimoji="1" lang="en-US" altLang="ja-JP" sz="12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599396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2A8E733-8FC6-7840-AA30-57CBAA5D6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 dirty="0"/>
              <a:t>Practice A-1: </a:t>
            </a:r>
            <a:r>
              <a:rPr lang="ja-JP" altLang="en-US"/>
              <a:t>グローバル通信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0033B38-315F-2C48-9932-9EC6DA31F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F6148-85E7-D04E-BCE7-AA55DEF7F0BF}" type="slidenum">
              <a:rPr kumimoji="1" lang="ja-JP" altLang="en-US" smtClean="0"/>
              <a:pPr/>
              <a:t>25</a:t>
            </a:fld>
            <a:endParaRPr kumimoji="1" lang="ja-JP" altLang="en-US"/>
          </a:p>
        </p:txBody>
      </p:sp>
      <p:sp>
        <p:nvSpPr>
          <p:cNvPr id="67" name="テキスト ボックス 66">
            <a:extLst>
              <a:ext uri="{FF2B5EF4-FFF2-40B4-BE49-F238E27FC236}">
                <a16:creationId xmlns:a16="http://schemas.microsoft.com/office/drawing/2014/main" id="{F3B1D557-10EB-0D45-B112-B6B5C9B46E1B}"/>
              </a:ext>
            </a:extLst>
          </p:cNvPr>
          <p:cNvSpPr txBox="1"/>
          <p:nvPr/>
        </p:nvSpPr>
        <p:spPr>
          <a:xfrm>
            <a:off x="802302" y="932552"/>
            <a:ext cx="774282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Clr>
                <a:schemeClr val="accent3"/>
              </a:buClr>
              <a:buFont typeface="Arial" panose="020B0604020202020204" pitchFamily="34" charset="0"/>
              <a:buChar char="•"/>
            </a:pPr>
            <a:r>
              <a:rPr kumimoji="1" lang="en-US" altLang="ja-JP" sz="2200" dirty="0"/>
              <a:t>NICT</a:t>
            </a:r>
            <a:r>
              <a:rPr kumimoji="1" lang="ja-JP" altLang="en-US" sz="2200"/>
              <a:t>サーバと通信して動画をストリーミング再生してみよう！</a:t>
            </a:r>
            <a:endParaRPr kumimoji="1" lang="en-US" altLang="ja-JP" sz="2200" dirty="0"/>
          </a:p>
        </p:txBody>
      </p:sp>
      <p:grpSp>
        <p:nvGrpSpPr>
          <p:cNvPr id="14" name="グループ化 13">
            <a:extLst>
              <a:ext uri="{FF2B5EF4-FFF2-40B4-BE49-F238E27FC236}">
                <a16:creationId xmlns:a16="http://schemas.microsoft.com/office/drawing/2014/main" id="{649F3DA3-9236-264F-B807-62838B659407}"/>
              </a:ext>
            </a:extLst>
          </p:cNvPr>
          <p:cNvGrpSpPr/>
          <p:nvPr/>
        </p:nvGrpSpPr>
        <p:grpSpPr>
          <a:xfrm>
            <a:off x="1164544" y="1524160"/>
            <a:ext cx="9784934" cy="5087224"/>
            <a:chOff x="1239140" y="1493038"/>
            <a:chExt cx="9784934" cy="5087224"/>
          </a:xfrm>
        </p:grpSpPr>
        <p:grpSp>
          <p:nvGrpSpPr>
            <p:cNvPr id="9" name="グループ化 8">
              <a:extLst>
                <a:ext uri="{FF2B5EF4-FFF2-40B4-BE49-F238E27FC236}">
                  <a16:creationId xmlns:a16="http://schemas.microsoft.com/office/drawing/2014/main" id="{50418F47-139F-8646-AA2C-1E7A7E9ACB83}"/>
                </a:ext>
              </a:extLst>
            </p:cNvPr>
            <p:cNvGrpSpPr/>
            <p:nvPr/>
          </p:nvGrpSpPr>
          <p:grpSpPr>
            <a:xfrm>
              <a:off x="1674974" y="1659054"/>
              <a:ext cx="8537995" cy="4731192"/>
              <a:chOff x="743553" y="950128"/>
              <a:chExt cx="10110352" cy="5602488"/>
            </a:xfrm>
          </p:grpSpPr>
          <p:sp>
            <p:nvSpPr>
              <p:cNvPr id="5" name="正方形/長方形 4">
                <a:extLst>
                  <a:ext uri="{FF2B5EF4-FFF2-40B4-BE49-F238E27FC236}">
                    <a16:creationId xmlns:a16="http://schemas.microsoft.com/office/drawing/2014/main" id="{FD348E4B-FA49-DA4A-BB27-5330BC48AF3C}"/>
                  </a:ext>
                </a:extLst>
              </p:cNvPr>
              <p:cNvSpPr/>
              <p:nvPr/>
            </p:nvSpPr>
            <p:spPr>
              <a:xfrm>
                <a:off x="743553" y="2018092"/>
                <a:ext cx="8150998" cy="4534524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 w="1905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05D4868C-2FC6-7A4F-9AA2-6E667FAB68F5}"/>
                  </a:ext>
                </a:extLst>
              </p:cNvPr>
              <p:cNvSpPr txBox="1"/>
              <p:nvPr/>
            </p:nvSpPr>
            <p:spPr>
              <a:xfrm>
                <a:off x="802302" y="6166825"/>
                <a:ext cx="31983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dirty="0">
                    <a:solidFill>
                      <a:schemeClr val="accent1"/>
                    </a:solidFill>
                  </a:rPr>
                  <a:t>macOS 10.15 (MacBook Pro)</a:t>
                </a:r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05AFE5A5-0E2A-414D-A398-D81BCA273482}"/>
                  </a:ext>
                </a:extLst>
              </p:cNvPr>
              <p:cNvSpPr txBox="1"/>
              <p:nvPr/>
            </p:nvSpPr>
            <p:spPr>
              <a:xfrm>
                <a:off x="4934542" y="4690294"/>
                <a:ext cx="33906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dirty="0"/>
                  <a:t>Ubuntu 18.04 (VMware Fusion)</a:t>
                </a:r>
                <a:endParaRPr kumimoji="1" lang="ja-JP" altLang="en-US"/>
              </a:p>
            </p:txBody>
          </p:sp>
          <p:sp>
            <p:nvSpPr>
              <p:cNvPr id="8" name="正方形/長方形 7">
                <a:extLst>
                  <a:ext uri="{FF2B5EF4-FFF2-40B4-BE49-F238E27FC236}">
                    <a16:creationId xmlns:a16="http://schemas.microsoft.com/office/drawing/2014/main" id="{CB2FED15-4FA2-0F46-8A91-880353F74E51}"/>
                  </a:ext>
                </a:extLst>
              </p:cNvPr>
              <p:cNvSpPr/>
              <p:nvPr/>
            </p:nvSpPr>
            <p:spPr>
              <a:xfrm>
                <a:off x="4000613" y="2248970"/>
                <a:ext cx="4681472" cy="2818151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19050">
                <a:solidFill>
                  <a:srgbClr val="51162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pic>
            <p:nvPicPr>
              <p:cNvPr id="20" name="Picture 6" descr="Big Buck Bunny 60fps 4K - Official Blender Foundation Short Film - YouTube">
                <a:extLst>
                  <a:ext uri="{FF2B5EF4-FFF2-40B4-BE49-F238E27FC236}">
                    <a16:creationId xmlns:a16="http://schemas.microsoft.com/office/drawing/2014/main" id="{2B483BDC-672E-6D43-A879-137F6387750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80825" y="3082463"/>
                <a:ext cx="1166310" cy="65707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2" name="Picture 8" descr="FFmpeg を使用した Android のマルチメディア操作">
                <a:extLst>
                  <a:ext uri="{FF2B5EF4-FFF2-40B4-BE49-F238E27FC236}">
                    <a16:creationId xmlns:a16="http://schemas.microsoft.com/office/drawing/2014/main" id="{47E07449-B0B4-D648-9A06-8B8ED7ADB80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07730" y="3802039"/>
                <a:ext cx="1809281" cy="5096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24" name="直線矢印コネクタ 23">
                <a:extLst>
                  <a:ext uri="{FF2B5EF4-FFF2-40B4-BE49-F238E27FC236}">
                    <a16:creationId xmlns:a16="http://schemas.microsoft.com/office/drawing/2014/main" id="{905990A7-5811-0D46-8BDB-9DE031D3B29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54442" y="4701394"/>
                <a:ext cx="3475097" cy="997658"/>
              </a:xfrm>
              <a:prstGeom prst="straightConnector1">
                <a:avLst/>
              </a:prstGeom>
              <a:ln w="28575">
                <a:solidFill>
                  <a:srgbClr val="00B050"/>
                </a:solidFill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テキスト ボックス 21">
                <a:extLst>
                  <a:ext uri="{FF2B5EF4-FFF2-40B4-BE49-F238E27FC236}">
                    <a16:creationId xmlns:a16="http://schemas.microsoft.com/office/drawing/2014/main" id="{EB1CB600-63EC-1540-A891-A7746C96A14C}"/>
                  </a:ext>
                </a:extLst>
              </p:cNvPr>
              <p:cNvSpPr txBox="1"/>
              <p:nvPr/>
            </p:nvSpPr>
            <p:spPr>
              <a:xfrm>
                <a:off x="1266897" y="4346510"/>
                <a:ext cx="206864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1200" dirty="0" err="1"/>
                  <a:t>ffplay</a:t>
                </a:r>
                <a:r>
                  <a:rPr kumimoji="1" lang="en-US" altLang="ja-JP" sz="1200" dirty="0"/>
                  <a:t> -</a:t>
                </a:r>
                <a:r>
                  <a:rPr kumimoji="1" lang="en-US" altLang="ja-JP" sz="1200" dirty="0" err="1"/>
                  <a:t>i</a:t>
                </a:r>
                <a:r>
                  <a:rPr kumimoji="1" lang="en-US" altLang="ja-JP" sz="1200" dirty="0"/>
                  <a:t> /</a:t>
                </a:r>
                <a:r>
                  <a:rPr kumimoji="1" lang="en-US" altLang="ja-JP" sz="1200" dirty="0" err="1"/>
                  <a:t>tmp</a:t>
                </a:r>
                <a:r>
                  <a:rPr kumimoji="1" lang="en-US" altLang="ja-JP" sz="1200" dirty="0"/>
                  <a:t>/video/bbb.mp4</a:t>
                </a:r>
                <a:endParaRPr kumimoji="1" lang="ja-JP" altLang="en-US" sz="1200"/>
              </a:p>
            </p:txBody>
          </p:sp>
          <p:sp>
            <p:nvSpPr>
              <p:cNvPr id="26" name="正方形/長方形 25">
                <a:extLst>
                  <a:ext uri="{FF2B5EF4-FFF2-40B4-BE49-F238E27FC236}">
                    <a16:creationId xmlns:a16="http://schemas.microsoft.com/office/drawing/2014/main" id="{B65C8A53-AB90-7845-950B-E117BD9CB404}"/>
                  </a:ext>
                </a:extLst>
              </p:cNvPr>
              <p:cNvSpPr/>
              <p:nvPr/>
            </p:nvSpPr>
            <p:spPr>
              <a:xfrm>
                <a:off x="5707569" y="3704803"/>
                <a:ext cx="2874786" cy="1009221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 w="19050"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pic>
            <p:nvPicPr>
              <p:cNvPr id="33" name="Picture 2" descr="Launch Web with Docker | (日本語) 株式会社ブリスウェル ベトナム">
                <a:extLst>
                  <a:ext uri="{FF2B5EF4-FFF2-40B4-BE49-F238E27FC236}">
                    <a16:creationId xmlns:a16="http://schemas.microsoft.com/office/drawing/2014/main" id="{6F97193B-F88D-D545-BE51-3DCE6F11844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67605" y="3850212"/>
                <a:ext cx="881781" cy="7531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4" name="Picture 4" descr="Black Everyday Company: docker-composeのvolumesで指定したホストのディレクトリがマウントされずハマった">
                <a:extLst>
                  <a:ext uri="{FF2B5EF4-FFF2-40B4-BE49-F238E27FC236}">
                    <a16:creationId xmlns:a16="http://schemas.microsoft.com/office/drawing/2014/main" id="{03FD5C94-1129-0440-929E-C632BA43750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868" r="22376"/>
              <a:stretch/>
            </p:blipFill>
            <p:spPr bwMode="auto">
              <a:xfrm>
                <a:off x="7489324" y="3816791"/>
                <a:ext cx="740413" cy="72110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7" name="テキスト ボックス 26">
                <a:extLst>
                  <a:ext uri="{FF2B5EF4-FFF2-40B4-BE49-F238E27FC236}">
                    <a16:creationId xmlns:a16="http://schemas.microsoft.com/office/drawing/2014/main" id="{00675844-1557-E845-A456-826174DAA807}"/>
                  </a:ext>
                </a:extLst>
              </p:cNvPr>
              <p:cNvSpPr txBox="1"/>
              <p:nvPr/>
            </p:nvSpPr>
            <p:spPr>
              <a:xfrm>
                <a:off x="6834945" y="4463609"/>
                <a:ext cx="1226618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1050" dirty="0">
                    <a:solidFill>
                      <a:schemeClr val="bg2">
                        <a:lumMod val="25000"/>
                      </a:schemeClr>
                    </a:solidFill>
                  </a:rPr>
                  <a:t>docker-compose</a:t>
                </a:r>
                <a:endParaRPr kumimoji="1" lang="ja-JP" altLang="en-US" sz="105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  <p:sp>
            <p:nvSpPr>
              <p:cNvPr id="41" name="テキスト ボックス 40">
                <a:extLst>
                  <a:ext uri="{FF2B5EF4-FFF2-40B4-BE49-F238E27FC236}">
                    <a16:creationId xmlns:a16="http://schemas.microsoft.com/office/drawing/2014/main" id="{AC02284E-5130-CA41-AADD-46678480B91B}"/>
                  </a:ext>
                </a:extLst>
              </p:cNvPr>
              <p:cNvSpPr txBox="1"/>
              <p:nvPr/>
            </p:nvSpPr>
            <p:spPr>
              <a:xfrm>
                <a:off x="4017658" y="4758978"/>
                <a:ext cx="267092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1400" dirty="0">
                    <a:solidFill>
                      <a:srgbClr val="51162A"/>
                    </a:solidFill>
                  </a:rPr>
                  <a:t>Ubuntu 18.04 (VMware Fusion)</a:t>
                </a:r>
                <a:endParaRPr kumimoji="1" lang="ja-JP" altLang="en-US" sz="1400">
                  <a:solidFill>
                    <a:srgbClr val="51162A"/>
                  </a:solidFill>
                </a:endParaRPr>
              </a:p>
            </p:txBody>
          </p:sp>
          <p:sp>
            <p:nvSpPr>
              <p:cNvPr id="29" name="楕円 182">
                <a:extLst>
                  <a:ext uri="{FF2B5EF4-FFF2-40B4-BE49-F238E27FC236}">
                    <a16:creationId xmlns:a16="http://schemas.microsoft.com/office/drawing/2014/main" id="{BB9EAC5C-2219-C54C-AA0F-0AFCA0B261C9}"/>
                  </a:ext>
                </a:extLst>
              </p:cNvPr>
              <p:cNvSpPr/>
              <p:nvPr/>
            </p:nvSpPr>
            <p:spPr bwMode="auto">
              <a:xfrm>
                <a:off x="8929802" y="1587778"/>
                <a:ext cx="1800023" cy="546938"/>
              </a:xfrm>
              <a:prstGeom prst="ellipse">
                <a:avLst/>
              </a:prstGeom>
              <a:solidFill>
                <a:srgbClr val="5B9BD5">
                  <a:lumMod val="20000"/>
                  <a:lumOff val="80000"/>
                </a:srgbClr>
              </a:solidFill>
              <a:ln w="317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ＭＳ Ｐ明朝" panose="02020600040205080304" pitchFamily="18" charset="-128"/>
                  <a:cs typeface="Helvetica" panose="020B0604020202020204" pitchFamily="34" charset="0"/>
                </a:endParaRPr>
              </a:p>
            </p:txBody>
          </p:sp>
          <p:grpSp>
            <p:nvGrpSpPr>
              <p:cNvPr id="31" name="グループ化 30">
                <a:extLst>
                  <a:ext uri="{FF2B5EF4-FFF2-40B4-BE49-F238E27FC236}">
                    <a16:creationId xmlns:a16="http://schemas.microsoft.com/office/drawing/2014/main" id="{40CA6A59-161C-FD4D-9325-86F361569AA5}"/>
                  </a:ext>
                </a:extLst>
              </p:cNvPr>
              <p:cNvGrpSpPr/>
              <p:nvPr/>
            </p:nvGrpSpPr>
            <p:grpSpPr>
              <a:xfrm>
                <a:off x="9459660" y="950128"/>
                <a:ext cx="1394245" cy="948400"/>
                <a:chOff x="9513919" y="1383165"/>
                <a:chExt cx="1394245" cy="948400"/>
              </a:xfrm>
            </p:grpSpPr>
            <p:pic>
              <p:nvPicPr>
                <p:cNvPr id="32" name="Picture 28">
                  <a:extLst>
                    <a:ext uri="{FF2B5EF4-FFF2-40B4-BE49-F238E27FC236}">
                      <a16:creationId xmlns:a16="http://schemas.microsoft.com/office/drawing/2014/main" id="{FAE959B3-FF00-274B-B55D-FBB051632CC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513919" y="1738852"/>
                  <a:ext cx="515054" cy="592713"/>
                </a:xfrm>
                <a:prstGeom prst="rect">
                  <a:avLst/>
                </a:prstGeom>
              </p:spPr>
            </p:pic>
            <p:pic>
              <p:nvPicPr>
                <p:cNvPr id="36" name="Picture 4" descr="NICT-情報通信研究機構">
                  <a:extLst>
                    <a:ext uri="{FF2B5EF4-FFF2-40B4-BE49-F238E27FC236}">
                      <a16:creationId xmlns:a16="http://schemas.microsoft.com/office/drawing/2014/main" id="{F54DDF62-4A88-B44C-8330-E998DEBDBA9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8079" b="7722"/>
                <a:stretch/>
              </p:blipFill>
              <p:spPr bwMode="auto">
                <a:xfrm>
                  <a:off x="10001840" y="1383165"/>
                  <a:ext cx="906324" cy="57432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8" name="図 37">
                <a:extLst>
                  <a:ext uri="{FF2B5EF4-FFF2-40B4-BE49-F238E27FC236}">
                    <a16:creationId xmlns:a16="http://schemas.microsoft.com/office/drawing/2014/main" id="{00C17219-9236-EF4A-A585-B774F807EA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932144" y="1625044"/>
                <a:ext cx="421067" cy="403022"/>
              </a:xfrm>
              <a:prstGeom prst="rect">
                <a:avLst/>
              </a:prstGeom>
            </p:spPr>
          </p:pic>
          <p:pic>
            <p:nvPicPr>
              <p:cNvPr id="40" name="Picture 6" descr="Big Buck Bunny 60fps 4K - Official Blender Foundation Short Film - YouTube">
                <a:extLst>
                  <a:ext uri="{FF2B5EF4-FFF2-40B4-BE49-F238E27FC236}">
                    <a16:creationId xmlns:a16="http://schemas.microsoft.com/office/drawing/2014/main" id="{4FA88BC2-EBC2-FF43-B2A1-E7218B51720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158371" y="1090077"/>
                <a:ext cx="1092355" cy="61541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2" name="テキスト ボックス 41">
                <a:extLst>
                  <a:ext uri="{FF2B5EF4-FFF2-40B4-BE49-F238E27FC236}">
                    <a16:creationId xmlns:a16="http://schemas.microsoft.com/office/drawing/2014/main" id="{6496F4F2-0AC1-A045-A41B-53D00BEBC9AB}"/>
                  </a:ext>
                </a:extLst>
              </p:cNvPr>
              <p:cNvSpPr txBox="1"/>
              <p:nvPr/>
            </p:nvSpPr>
            <p:spPr>
              <a:xfrm>
                <a:off x="6157936" y="1705488"/>
                <a:ext cx="3470223" cy="3097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ja-JP" sz="1100" dirty="0"/>
                  <a:t>cat video.mp4 | </a:t>
                </a:r>
                <a:r>
                  <a:rPr kumimoji="1" lang="en-US" altLang="ja-JP" sz="1100" dirty="0" err="1"/>
                  <a:t>cefputstream</a:t>
                </a:r>
                <a:r>
                  <a:rPr kumimoji="1" lang="en-US" altLang="ja-JP" sz="1100" dirty="0"/>
                  <a:t> </a:t>
                </a:r>
                <a:r>
                  <a:rPr kumimoji="1" lang="en-US" altLang="ja-JP" sz="1100" dirty="0" err="1"/>
                  <a:t>ccnx</a:t>
                </a:r>
                <a:r>
                  <a:rPr kumimoji="1" lang="en-US" altLang="ja-JP" sz="1100" dirty="0"/>
                  <a:t>:/stream</a:t>
                </a:r>
                <a:endParaRPr kumimoji="1" lang="ja-JP" altLang="en-US" sz="1100"/>
              </a:p>
            </p:txBody>
          </p:sp>
          <p:sp>
            <p:nvSpPr>
              <p:cNvPr id="3" name="正方形/長方形 2">
                <a:extLst>
                  <a:ext uri="{FF2B5EF4-FFF2-40B4-BE49-F238E27FC236}">
                    <a16:creationId xmlns:a16="http://schemas.microsoft.com/office/drawing/2014/main" id="{6B011CDC-3479-B641-8BC7-41C7F80CEE74}"/>
                  </a:ext>
                </a:extLst>
              </p:cNvPr>
              <p:cNvSpPr/>
              <p:nvPr/>
            </p:nvSpPr>
            <p:spPr>
              <a:xfrm>
                <a:off x="5707569" y="2396229"/>
                <a:ext cx="1127376" cy="1261816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pic>
            <p:nvPicPr>
              <p:cNvPr id="43" name="図 42">
                <a:extLst>
                  <a:ext uri="{FF2B5EF4-FFF2-40B4-BE49-F238E27FC236}">
                    <a16:creationId xmlns:a16="http://schemas.microsoft.com/office/drawing/2014/main" id="{3ADC608A-9ECE-7544-9F2D-293B2EDB4B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940196" y="2954442"/>
                <a:ext cx="608250" cy="582183"/>
              </a:xfrm>
              <a:prstGeom prst="rect">
                <a:avLst/>
              </a:prstGeom>
            </p:spPr>
          </p:pic>
          <p:sp>
            <p:nvSpPr>
              <p:cNvPr id="44" name="テキスト ボックス 43">
                <a:extLst>
                  <a:ext uri="{FF2B5EF4-FFF2-40B4-BE49-F238E27FC236}">
                    <a16:creationId xmlns:a16="http://schemas.microsoft.com/office/drawing/2014/main" id="{82D877B8-24C5-C345-8210-8B100A4DC0DB}"/>
                  </a:ext>
                </a:extLst>
              </p:cNvPr>
              <p:cNvSpPr txBox="1"/>
              <p:nvPr/>
            </p:nvSpPr>
            <p:spPr>
              <a:xfrm>
                <a:off x="6597676" y="3195743"/>
                <a:ext cx="3220445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ja-JP" sz="1100" dirty="0" err="1"/>
                  <a:t>cefgetstream</a:t>
                </a:r>
                <a:r>
                  <a:rPr kumimoji="1" lang="en-US" altLang="ja-JP" sz="1100" dirty="0"/>
                  <a:t> </a:t>
                </a:r>
                <a:r>
                  <a:rPr kumimoji="1" lang="en-US" altLang="ja-JP" sz="1100" dirty="0" err="1"/>
                  <a:t>ccnx</a:t>
                </a:r>
                <a:r>
                  <a:rPr kumimoji="1" lang="en-US" altLang="ja-JP" sz="1100" dirty="0"/>
                  <a:t>:/stream &gt; /</a:t>
                </a:r>
                <a:r>
                  <a:rPr kumimoji="1" lang="en-US" altLang="ja-JP" sz="1100" dirty="0" err="1"/>
                  <a:t>tmp</a:t>
                </a:r>
                <a:r>
                  <a:rPr kumimoji="1" lang="en-US" altLang="ja-JP" sz="1100" dirty="0"/>
                  <a:t>/video/bbb.mp4</a:t>
                </a:r>
              </a:p>
            </p:txBody>
          </p:sp>
          <p:grpSp>
            <p:nvGrpSpPr>
              <p:cNvPr id="13" name="グループ化 12">
                <a:extLst>
                  <a:ext uri="{FF2B5EF4-FFF2-40B4-BE49-F238E27FC236}">
                    <a16:creationId xmlns:a16="http://schemas.microsoft.com/office/drawing/2014/main" id="{5182862A-5B6D-A642-A7A1-4A4CEEF5E47E}"/>
                  </a:ext>
                </a:extLst>
              </p:cNvPr>
              <p:cNvGrpSpPr/>
              <p:nvPr/>
            </p:nvGrpSpPr>
            <p:grpSpPr>
              <a:xfrm>
                <a:off x="5746769" y="2278716"/>
                <a:ext cx="901190" cy="276999"/>
                <a:chOff x="6585702" y="2556367"/>
                <a:chExt cx="901190" cy="276999"/>
              </a:xfrm>
            </p:grpSpPr>
            <p:sp>
              <p:nvSpPr>
                <p:cNvPr id="12" name="角丸四角形 11">
                  <a:extLst>
                    <a:ext uri="{FF2B5EF4-FFF2-40B4-BE49-F238E27FC236}">
                      <a16:creationId xmlns:a16="http://schemas.microsoft.com/office/drawing/2014/main" id="{0B117FFE-9261-BD4B-A169-AEA319D775CF}"/>
                    </a:ext>
                  </a:extLst>
                </p:cNvPr>
                <p:cNvSpPr/>
                <p:nvPr/>
              </p:nvSpPr>
              <p:spPr>
                <a:xfrm>
                  <a:off x="6585702" y="2595319"/>
                  <a:ext cx="901190" cy="224182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45" name="テキスト ボックス 44">
                  <a:extLst>
                    <a:ext uri="{FF2B5EF4-FFF2-40B4-BE49-F238E27FC236}">
                      <a16:creationId xmlns:a16="http://schemas.microsoft.com/office/drawing/2014/main" id="{166851ED-1601-DA46-8248-DA6A033478FA}"/>
                    </a:ext>
                  </a:extLst>
                </p:cNvPr>
                <p:cNvSpPr txBox="1"/>
                <p:nvPr/>
              </p:nvSpPr>
              <p:spPr>
                <a:xfrm>
                  <a:off x="6607400" y="2556367"/>
                  <a:ext cx="857927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ja-JP" sz="1200" dirty="0"/>
                    <a:t>consumer</a:t>
                  </a:r>
                  <a:endParaRPr kumimoji="1" lang="ja-JP" altLang="en-US" sz="1200"/>
                </a:p>
              </p:txBody>
            </p:sp>
          </p:grpSp>
          <p:cxnSp>
            <p:nvCxnSpPr>
              <p:cNvPr id="17" name="直線矢印コネクタ 16">
                <a:extLst>
                  <a:ext uri="{FF2B5EF4-FFF2-40B4-BE49-F238E27FC236}">
                    <a16:creationId xmlns:a16="http://schemas.microsoft.com/office/drawing/2014/main" id="{B26F1749-AA1B-ED48-B55B-DA0723BD06F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81560" y="1911966"/>
                <a:ext cx="2931379" cy="1044147"/>
              </a:xfrm>
              <a:prstGeom prst="straightConnector1">
                <a:avLst/>
              </a:prstGeom>
              <a:ln w="28575">
                <a:solidFill>
                  <a:srgbClr val="0432FF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線矢印コネクタ 45">
                <a:extLst>
                  <a:ext uri="{FF2B5EF4-FFF2-40B4-BE49-F238E27FC236}">
                    <a16:creationId xmlns:a16="http://schemas.microsoft.com/office/drawing/2014/main" id="{A75A5726-66F5-9C42-94EC-B27D59150A3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781073" y="2152699"/>
                <a:ext cx="2975499" cy="1071094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テキスト ボックス 20">
                <a:extLst>
                  <a:ext uri="{FF2B5EF4-FFF2-40B4-BE49-F238E27FC236}">
                    <a16:creationId xmlns:a16="http://schemas.microsoft.com/office/drawing/2014/main" id="{86B72D27-3CD3-5941-B0F0-086B97FEEA84}"/>
                  </a:ext>
                </a:extLst>
              </p:cNvPr>
              <p:cNvSpPr txBox="1"/>
              <p:nvPr/>
            </p:nvSpPr>
            <p:spPr>
              <a:xfrm rot="20379389">
                <a:off x="6425812" y="2425312"/>
                <a:ext cx="178286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1200" dirty="0">
                    <a:solidFill>
                      <a:srgbClr val="0432FF"/>
                    </a:solidFill>
                  </a:rPr>
                  <a:t>Symbolic Interest (SMI)</a:t>
                </a:r>
                <a:endParaRPr kumimoji="1" lang="ja-JP" altLang="en-US" sz="1200">
                  <a:solidFill>
                    <a:srgbClr val="0432FF"/>
                  </a:solidFill>
                </a:endParaRPr>
              </a:p>
            </p:txBody>
          </p:sp>
          <p:sp>
            <p:nvSpPr>
              <p:cNvPr id="48" name="テキスト ボックス 47">
                <a:extLst>
                  <a:ext uri="{FF2B5EF4-FFF2-40B4-BE49-F238E27FC236}">
                    <a16:creationId xmlns:a16="http://schemas.microsoft.com/office/drawing/2014/main" id="{45384E32-0530-DB45-8BC2-FC10F1C91E32}"/>
                  </a:ext>
                </a:extLst>
              </p:cNvPr>
              <p:cNvSpPr txBox="1"/>
              <p:nvPr/>
            </p:nvSpPr>
            <p:spPr>
              <a:xfrm rot="20434604">
                <a:off x="8451498" y="2385070"/>
                <a:ext cx="154882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1200" dirty="0" err="1">
                    <a:solidFill>
                      <a:srgbClr val="FF0000"/>
                    </a:solidFill>
                  </a:rPr>
                  <a:t>ContentObject</a:t>
                </a:r>
                <a:r>
                  <a:rPr kumimoji="1" lang="en-US" altLang="ja-JP" sz="1200" dirty="0">
                    <a:solidFill>
                      <a:srgbClr val="FF0000"/>
                    </a:solidFill>
                  </a:rPr>
                  <a:t>(Cob)</a:t>
                </a:r>
                <a:endParaRPr kumimoji="1" lang="ja-JP" altLang="en-US" sz="1200">
                  <a:solidFill>
                    <a:srgbClr val="FF0000"/>
                  </a:solidFill>
                </a:endParaRPr>
              </a:p>
            </p:txBody>
          </p:sp>
          <p:sp>
            <p:nvSpPr>
              <p:cNvPr id="47" name="円柱 46">
                <a:extLst>
                  <a:ext uri="{FF2B5EF4-FFF2-40B4-BE49-F238E27FC236}">
                    <a16:creationId xmlns:a16="http://schemas.microsoft.com/office/drawing/2014/main" id="{8FA4793F-B9F3-CD45-97E4-514E063C81AB}"/>
                  </a:ext>
                </a:extLst>
              </p:cNvPr>
              <p:cNvSpPr/>
              <p:nvPr/>
            </p:nvSpPr>
            <p:spPr>
              <a:xfrm>
                <a:off x="6097713" y="5404583"/>
                <a:ext cx="1559160" cy="842688"/>
              </a:xfrm>
              <a:prstGeom prst="can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9" name="テキスト ボックス 48">
                <a:extLst>
                  <a:ext uri="{FF2B5EF4-FFF2-40B4-BE49-F238E27FC236}">
                    <a16:creationId xmlns:a16="http://schemas.microsoft.com/office/drawing/2014/main" id="{30407B9F-B059-B14B-8B70-A3283065865D}"/>
                  </a:ext>
                </a:extLst>
              </p:cNvPr>
              <p:cNvSpPr txBox="1"/>
              <p:nvPr/>
            </p:nvSpPr>
            <p:spPr>
              <a:xfrm>
                <a:off x="6157935" y="5627486"/>
                <a:ext cx="146706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1400" dirty="0">
                    <a:solidFill>
                      <a:schemeClr val="bg1"/>
                    </a:solidFill>
                  </a:rPr>
                  <a:t>shared directory</a:t>
                </a:r>
              </a:p>
              <a:p>
                <a:r>
                  <a:rPr kumimoji="1" lang="en-US" altLang="ja-JP" sz="1400" dirty="0">
                    <a:solidFill>
                      <a:schemeClr val="bg1"/>
                    </a:solidFill>
                  </a:rPr>
                  <a:t>/</a:t>
                </a:r>
                <a:r>
                  <a:rPr kumimoji="1" lang="en-US" altLang="ja-JP" sz="1400" dirty="0" err="1">
                    <a:solidFill>
                      <a:schemeClr val="bg1"/>
                    </a:solidFill>
                  </a:rPr>
                  <a:t>tmp</a:t>
                </a:r>
                <a:r>
                  <a:rPr kumimoji="1" lang="en-US" altLang="ja-JP" sz="1400" dirty="0">
                    <a:solidFill>
                      <a:schemeClr val="bg1"/>
                    </a:solidFill>
                  </a:rPr>
                  <a:t>/video/</a:t>
                </a:r>
                <a:endParaRPr kumimoji="1" lang="ja-JP" altLang="en-US" sz="140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52" name="直線矢印コネクタ 51">
                <a:extLst>
                  <a:ext uri="{FF2B5EF4-FFF2-40B4-BE49-F238E27FC236}">
                    <a16:creationId xmlns:a16="http://schemas.microsoft.com/office/drawing/2014/main" id="{A659E4CF-FC60-3B44-9E1B-C92740B6959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01892" y="3513823"/>
                <a:ext cx="0" cy="1834887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" name="角丸四角形 10">
              <a:extLst>
                <a:ext uri="{FF2B5EF4-FFF2-40B4-BE49-F238E27FC236}">
                  <a16:creationId xmlns:a16="http://schemas.microsoft.com/office/drawing/2014/main" id="{49A7F576-DF0C-054D-8CD8-611E0FBDA5A2}"/>
                </a:ext>
              </a:extLst>
            </p:cNvPr>
            <p:cNvSpPr/>
            <p:nvPr/>
          </p:nvSpPr>
          <p:spPr>
            <a:xfrm>
              <a:off x="1239140" y="1666311"/>
              <a:ext cx="9784934" cy="4913951"/>
            </a:xfrm>
            <a:prstGeom prst="roundRect">
              <a:avLst>
                <a:gd name="adj" fmla="val 6733"/>
              </a:avLst>
            </a:prstGeom>
            <a:noFill/>
            <a:ln w="28575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0" name="正方形/長方形 49">
              <a:extLst>
                <a:ext uri="{FF2B5EF4-FFF2-40B4-BE49-F238E27FC236}">
                  <a16:creationId xmlns:a16="http://schemas.microsoft.com/office/drawing/2014/main" id="{069A81CE-E561-0549-9121-44B894B6CD38}"/>
                </a:ext>
              </a:extLst>
            </p:cNvPr>
            <p:cNvSpPr/>
            <p:nvPr/>
          </p:nvSpPr>
          <p:spPr>
            <a:xfrm>
              <a:off x="1532502" y="1493038"/>
              <a:ext cx="1893467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pPr>
                <a:buClr>
                  <a:schemeClr val="accent3"/>
                </a:buClr>
              </a:pPr>
              <a:r>
                <a:rPr kumimoji="1" lang="ja-JP" altLang="en-US" sz="2000"/>
                <a:t>システム構成図</a:t>
              </a:r>
            </a:p>
          </p:txBody>
        </p:sp>
      </p:grpSp>
      <p:sp>
        <p:nvSpPr>
          <p:cNvPr id="51" name="正方形/長方形 50">
            <a:extLst>
              <a:ext uri="{FF2B5EF4-FFF2-40B4-BE49-F238E27FC236}">
                <a16:creationId xmlns:a16="http://schemas.microsoft.com/office/drawing/2014/main" id="{BB497EDF-F7DD-7B44-BFD1-EBF45881C45F}"/>
              </a:ext>
            </a:extLst>
          </p:cNvPr>
          <p:cNvSpPr/>
          <p:nvPr/>
        </p:nvSpPr>
        <p:spPr>
          <a:xfrm>
            <a:off x="10951266" y="62542"/>
            <a:ext cx="1152128" cy="216025"/>
          </a:xfrm>
          <a:prstGeom prst="rect">
            <a:avLst/>
          </a:prstGeom>
          <a:solidFill>
            <a:srgbClr val="9BBB59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600" b="0" i="0" u="none" strike="noStrike" kern="0" cap="none" spc="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メイリオ"/>
                <a:cs typeface="+mn-cs"/>
              </a:rPr>
              <a:t>Practice</a:t>
            </a:r>
            <a:endParaRPr kumimoji="0" lang="ja-JP" altLang="en-US" sz="1600" b="0" i="0" u="none" strike="noStrike" kern="0" cap="none" spc="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メイリオ"/>
            </a:endParaRPr>
          </a:p>
        </p:txBody>
      </p:sp>
    </p:spTree>
    <p:extLst>
      <p:ext uri="{BB962C8B-B14F-4D97-AF65-F5344CB8AC3E}">
        <p14:creationId xmlns:p14="http://schemas.microsoft.com/office/powerpoint/2010/main" val="7022862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2A8E733-8FC6-7840-AA30-57CBAA5D6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 dirty="0"/>
              <a:t>Practice A-2: </a:t>
            </a:r>
            <a:r>
              <a:rPr lang="ja-JP" altLang="en-US"/>
              <a:t>ローカル通信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0033B38-315F-2C48-9932-9EC6DA31F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F6148-85E7-D04E-BCE7-AA55DEF7F0BF}" type="slidenum">
              <a:rPr kumimoji="1" lang="ja-JP" altLang="en-US" smtClean="0"/>
              <a:pPr/>
              <a:t>26</a:t>
            </a:fld>
            <a:endParaRPr kumimoji="1" lang="ja-JP" altLang="en-US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D83AD01A-B13A-BC4E-B7F4-FCA6EBB8C63D}"/>
              </a:ext>
            </a:extLst>
          </p:cNvPr>
          <p:cNvSpPr txBox="1"/>
          <p:nvPr/>
        </p:nvSpPr>
        <p:spPr>
          <a:xfrm>
            <a:off x="802302" y="950128"/>
            <a:ext cx="814678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Clr>
                <a:schemeClr val="accent3"/>
              </a:buClr>
              <a:buFont typeface="Arial" panose="020B0604020202020204" pitchFamily="34" charset="0"/>
              <a:buChar char="•"/>
            </a:pPr>
            <a:r>
              <a:rPr kumimoji="1" lang="en-US" altLang="ja-JP" sz="2200" dirty="0"/>
              <a:t>Docker </a:t>
            </a:r>
            <a:r>
              <a:rPr kumimoji="1" lang="ja-JP" altLang="en-US" sz="2200"/>
              <a:t>内に</a:t>
            </a:r>
            <a:r>
              <a:rPr kumimoji="1" lang="en-US" altLang="ja-JP" sz="2200" dirty="0"/>
              <a:t> publisher </a:t>
            </a:r>
            <a:r>
              <a:rPr kumimoji="1" lang="ja-JP" altLang="en-US" sz="2200"/>
              <a:t>を用意して、ローカルで通信してみよう！</a:t>
            </a:r>
          </a:p>
        </p:txBody>
      </p:sp>
      <p:grpSp>
        <p:nvGrpSpPr>
          <p:cNvPr id="10" name="グループ化 9">
            <a:extLst>
              <a:ext uri="{FF2B5EF4-FFF2-40B4-BE49-F238E27FC236}">
                <a16:creationId xmlns:a16="http://schemas.microsoft.com/office/drawing/2014/main" id="{FF5A286A-A0C4-2741-A117-F60CA4DAE7F7}"/>
              </a:ext>
            </a:extLst>
          </p:cNvPr>
          <p:cNvGrpSpPr/>
          <p:nvPr/>
        </p:nvGrpSpPr>
        <p:grpSpPr>
          <a:xfrm>
            <a:off x="1294965" y="1585066"/>
            <a:ext cx="8973015" cy="4972252"/>
            <a:chOff x="743553" y="950127"/>
            <a:chExt cx="10110352" cy="5602489"/>
          </a:xfrm>
        </p:grpSpPr>
        <p:sp>
          <p:nvSpPr>
            <p:cNvPr id="5" name="正方形/長方形 4">
              <a:extLst>
                <a:ext uri="{FF2B5EF4-FFF2-40B4-BE49-F238E27FC236}">
                  <a16:creationId xmlns:a16="http://schemas.microsoft.com/office/drawing/2014/main" id="{FD348E4B-FA49-DA4A-BB27-5330BC48AF3C}"/>
                </a:ext>
              </a:extLst>
            </p:cNvPr>
            <p:cNvSpPr/>
            <p:nvPr/>
          </p:nvSpPr>
          <p:spPr>
            <a:xfrm>
              <a:off x="743553" y="2018092"/>
              <a:ext cx="8150998" cy="453452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90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" name="テキスト ボックス 5">
              <a:extLst>
                <a:ext uri="{FF2B5EF4-FFF2-40B4-BE49-F238E27FC236}">
                  <a16:creationId xmlns:a16="http://schemas.microsoft.com/office/drawing/2014/main" id="{05D4868C-2FC6-7A4F-9AA2-6E667FAB68F5}"/>
                </a:ext>
              </a:extLst>
            </p:cNvPr>
            <p:cNvSpPr txBox="1"/>
            <p:nvPr/>
          </p:nvSpPr>
          <p:spPr>
            <a:xfrm>
              <a:off x="802302" y="6166825"/>
              <a:ext cx="31983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>
                  <a:solidFill>
                    <a:schemeClr val="accent1"/>
                  </a:solidFill>
                </a:rPr>
                <a:t>macOS 10.15 (MacBook Pro)</a:t>
              </a:r>
              <a:endParaRPr kumimoji="1" lang="ja-JP" altLang="en-US">
                <a:solidFill>
                  <a:schemeClr val="accent1"/>
                </a:solidFill>
              </a:endParaRPr>
            </a:p>
          </p:txBody>
        </p:sp>
        <p:sp>
          <p:nvSpPr>
            <p:cNvPr id="7" name="テキスト ボックス 6">
              <a:extLst>
                <a:ext uri="{FF2B5EF4-FFF2-40B4-BE49-F238E27FC236}">
                  <a16:creationId xmlns:a16="http://schemas.microsoft.com/office/drawing/2014/main" id="{05AFE5A5-0E2A-414D-A398-D81BCA273482}"/>
                </a:ext>
              </a:extLst>
            </p:cNvPr>
            <p:cNvSpPr txBox="1"/>
            <p:nvPr/>
          </p:nvSpPr>
          <p:spPr>
            <a:xfrm>
              <a:off x="4934542" y="4690294"/>
              <a:ext cx="3390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/>
                <a:t>Ubuntu 18.04 (VMware Fusion)</a:t>
              </a:r>
              <a:endParaRPr kumimoji="1" lang="ja-JP" altLang="en-US"/>
            </a:p>
          </p:txBody>
        </p:sp>
        <p:sp>
          <p:nvSpPr>
            <p:cNvPr id="8" name="正方形/長方形 7">
              <a:extLst>
                <a:ext uri="{FF2B5EF4-FFF2-40B4-BE49-F238E27FC236}">
                  <a16:creationId xmlns:a16="http://schemas.microsoft.com/office/drawing/2014/main" id="{CB2FED15-4FA2-0F46-8A91-880353F74E51}"/>
                </a:ext>
              </a:extLst>
            </p:cNvPr>
            <p:cNvSpPr/>
            <p:nvPr/>
          </p:nvSpPr>
          <p:spPr>
            <a:xfrm>
              <a:off x="4000613" y="2248970"/>
              <a:ext cx="4681472" cy="2818151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19050">
              <a:solidFill>
                <a:srgbClr val="51162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20" name="Picture 6" descr="Big Buck Bunny 60fps 4K - Official Blender Foundation Short Film - YouTube">
              <a:extLst>
                <a:ext uri="{FF2B5EF4-FFF2-40B4-BE49-F238E27FC236}">
                  <a16:creationId xmlns:a16="http://schemas.microsoft.com/office/drawing/2014/main" id="{2B483BDC-672E-6D43-A879-137F638775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80825" y="3082463"/>
              <a:ext cx="1166310" cy="6570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FFmpeg を使用した Android のマルチメディア操作">
              <a:extLst>
                <a:ext uri="{FF2B5EF4-FFF2-40B4-BE49-F238E27FC236}">
                  <a16:creationId xmlns:a16="http://schemas.microsoft.com/office/drawing/2014/main" id="{47E07449-B0B4-D648-9A06-8B8ED7ADB8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7730" y="3802039"/>
              <a:ext cx="1809281" cy="5096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4" name="直線矢印コネクタ 23">
              <a:extLst>
                <a:ext uri="{FF2B5EF4-FFF2-40B4-BE49-F238E27FC236}">
                  <a16:creationId xmlns:a16="http://schemas.microsoft.com/office/drawing/2014/main" id="{905990A7-5811-0D46-8BDB-9DE031D3B297}"/>
                </a:ext>
              </a:extLst>
            </p:cNvPr>
            <p:cNvCxnSpPr>
              <a:cxnSpLocks/>
            </p:cNvCxnSpPr>
            <p:nvPr/>
          </p:nvCxnSpPr>
          <p:spPr>
            <a:xfrm>
              <a:off x="2454442" y="4701394"/>
              <a:ext cx="3475097" cy="997658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テキスト ボックス 21">
              <a:extLst>
                <a:ext uri="{FF2B5EF4-FFF2-40B4-BE49-F238E27FC236}">
                  <a16:creationId xmlns:a16="http://schemas.microsoft.com/office/drawing/2014/main" id="{EB1CB600-63EC-1540-A891-A7746C96A14C}"/>
                </a:ext>
              </a:extLst>
            </p:cNvPr>
            <p:cNvSpPr txBox="1"/>
            <p:nvPr/>
          </p:nvSpPr>
          <p:spPr>
            <a:xfrm>
              <a:off x="1266897" y="4346510"/>
              <a:ext cx="20686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200" dirty="0" err="1"/>
                <a:t>ffplay</a:t>
              </a:r>
              <a:r>
                <a:rPr kumimoji="1" lang="en-US" altLang="ja-JP" sz="1200" dirty="0"/>
                <a:t> -</a:t>
              </a:r>
              <a:r>
                <a:rPr kumimoji="1" lang="en-US" altLang="ja-JP" sz="1200" dirty="0" err="1"/>
                <a:t>i</a:t>
              </a:r>
              <a:r>
                <a:rPr kumimoji="1" lang="en-US" altLang="ja-JP" sz="1200" dirty="0"/>
                <a:t> /</a:t>
              </a:r>
              <a:r>
                <a:rPr kumimoji="1" lang="en-US" altLang="ja-JP" sz="1200" dirty="0" err="1"/>
                <a:t>tmp</a:t>
              </a:r>
              <a:r>
                <a:rPr kumimoji="1" lang="en-US" altLang="ja-JP" sz="1200" dirty="0"/>
                <a:t>/video/bbb.mp4</a:t>
              </a:r>
              <a:endParaRPr kumimoji="1" lang="ja-JP" altLang="en-US" sz="1200"/>
            </a:p>
          </p:txBody>
        </p:sp>
        <p:sp>
          <p:nvSpPr>
            <p:cNvPr id="26" name="正方形/長方形 25">
              <a:extLst>
                <a:ext uri="{FF2B5EF4-FFF2-40B4-BE49-F238E27FC236}">
                  <a16:creationId xmlns:a16="http://schemas.microsoft.com/office/drawing/2014/main" id="{B65C8A53-AB90-7845-950B-E117BD9CB404}"/>
                </a:ext>
              </a:extLst>
            </p:cNvPr>
            <p:cNvSpPr/>
            <p:nvPr/>
          </p:nvSpPr>
          <p:spPr>
            <a:xfrm>
              <a:off x="5707569" y="3704803"/>
              <a:ext cx="2874786" cy="1009221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905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33" name="Picture 2" descr="Launch Web with Docker | (日本語) 株式会社ブリスウェル ベトナム">
              <a:extLst>
                <a:ext uri="{FF2B5EF4-FFF2-40B4-BE49-F238E27FC236}">
                  <a16:creationId xmlns:a16="http://schemas.microsoft.com/office/drawing/2014/main" id="{6F97193B-F88D-D545-BE51-3DCE6F1184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67605" y="3850212"/>
              <a:ext cx="881781" cy="7531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4" descr="Black Everyday Company: docker-composeのvolumesで指定したホストのディレクトリがマウントされずハマった">
              <a:extLst>
                <a:ext uri="{FF2B5EF4-FFF2-40B4-BE49-F238E27FC236}">
                  <a16:creationId xmlns:a16="http://schemas.microsoft.com/office/drawing/2014/main" id="{03FD5C94-1129-0440-929E-C632BA43750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68" r="22376"/>
            <a:stretch/>
          </p:blipFill>
          <p:spPr bwMode="auto">
            <a:xfrm>
              <a:off x="7489324" y="3816791"/>
              <a:ext cx="740413" cy="7211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テキスト ボックス 26">
              <a:extLst>
                <a:ext uri="{FF2B5EF4-FFF2-40B4-BE49-F238E27FC236}">
                  <a16:creationId xmlns:a16="http://schemas.microsoft.com/office/drawing/2014/main" id="{00675844-1557-E845-A456-826174DAA807}"/>
                </a:ext>
              </a:extLst>
            </p:cNvPr>
            <p:cNvSpPr txBox="1"/>
            <p:nvPr/>
          </p:nvSpPr>
          <p:spPr>
            <a:xfrm>
              <a:off x="6834945" y="4463609"/>
              <a:ext cx="122661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050" dirty="0">
                  <a:solidFill>
                    <a:schemeClr val="bg2">
                      <a:lumMod val="25000"/>
                    </a:schemeClr>
                  </a:solidFill>
                </a:rPr>
                <a:t>docker-compose</a:t>
              </a:r>
              <a:endParaRPr kumimoji="1" lang="ja-JP" altLang="en-US" sz="105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41" name="テキスト ボックス 40">
              <a:extLst>
                <a:ext uri="{FF2B5EF4-FFF2-40B4-BE49-F238E27FC236}">
                  <a16:creationId xmlns:a16="http://schemas.microsoft.com/office/drawing/2014/main" id="{AC02284E-5130-CA41-AADD-46678480B91B}"/>
                </a:ext>
              </a:extLst>
            </p:cNvPr>
            <p:cNvSpPr txBox="1"/>
            <p:nvPr/>
          </p:nvSpPr>
          <p:spPr>
            <a:xfrm>
              <a:off x="4017658" y="4758978"/>
              <a:ext cx="26709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400" dirty="0">
                  <a:solidFill>
                    <a:srgbClr val="51162A"/>
                  </a:solidFill>
                </a:rPr>
                <a:t>Ubuntu 18.04 (VMware Fusion)</a:t>
              </a:r>
              <a:endParaRPr kumimoji="1" lang="ja-JP" altLang="en-US" sz="1400">
                <a:solidFill>
                  <a:srgbClr val="51162A"/>
                </a:solidFill>
              </a:endParaRPr>
            </a:p>
          </p:txBody>
        </p:sp>
        <p:sp>
          <p:nvSpPr>
            <p:cNvPr id="3" name="正方形/長方形 2">
              <a:extLst>
                <a:ext uri="{FF2B5EF4-FFF2-40B4-BE49-F238E27FC236}">
                  <a16:creationId xmlns:a16="http://schemas.microsoft.com/office/drawing/2014/main" id="{6B011CDC-3479-B641-8BC7-41C7F80CEE74}"/>
                </a:ext>
              </a:extLst>
            </p:cNvPr>
            <p:cNvSpPr/>
            <p:nvPr/>
          </p:nvSpPr>
          <p:spPr>
            <a:xfrm>
              <a:off x="5707569" y="2396229"/>
              <a:ext cx="1127376" cy="1261816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43" name="図 42">
              <a:extLst>
                <a:ext uri="{FF2B5EF4-FFF2-40B4-BE49-F238E27FC236}">
                  <a16:creationId xmlns:a16="http://schemas.microsoft.com/office/drawing/2014/main" id="{3ADC608A-9ECE-7544-9F2D-293B2EDB4B6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940196" y="2954442"/>
              <a:ext cx="608250" cy="582183"/>
            </a:xfrm>
            <a:prstGeom prst="rect">
              <a:avLst/>
            </a:prstGeom>
          </p:spPr>
        </p:pic>
        <p:sp>
          <p:nvSpPr>
            <p:cNvPr id="44" name="テキスト ボックス 43">
              <a:extLst>
                <a:ext uri="{FF2B5EF4-FFF2-40B4-BE49-F238E27FC236}">
                  <a16:creationId xmlns:a16="http://schemas.microsoft.com/office/drawing/2014/main" id="{82D877B8-24C5-C345-8210-8B100A4DC0DB}"/>
                </a:ext>
              </a:extLst>
            </p:cNvPr>
            <p:cNvSpPr txBox="1"/>
            <p:nvPr/>
          </p:nvSpPr>
          <p:spPr>
            <a:xfrm>
              <a:off x="4122095" y="2898369"/>
              <a:ext cx="214916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1100" dirty="0" err="1"/>
                <a:t>cefgetstream</a:t>
              </a:r>
              <a:r>
                <a:rPr kumimoji="1" lang="en-US" altLang="ja-JP" sz="1100" dirty="0"/>
                <a:t> </a:t>
              </a:r>
              <a:r>
                <a:rPr kumimoji="1" lang="en-US" altLang="ja-JP" sz="1100" dirty="0" err="1"/>
                <a:t>ccnx</a:t>
              </a:r>
              <a:r>
                <a:rPr kumimoji="1" lang="en-US" altLang="ja-JP" sz="1100" dirty="0"/>
                <a:t>:/stream</a:t>
              </a:r>
            </a:p>
            <a:p>
              <a:r>
                <a:rPr kumimoji="1" lang="en-US" altLang="ja-JP" sz="1100" dirty="0"/>
                <a:t> &gt; /</a:t>
              </a:r>
              <a:r>
                <a:rPr kumimoji="1" lang="en-US" altLang="ja-JP" sz="1100" dirty="0" err="1"/>
                <a:t>tmp</a:t>
              </a:r>
              <a:r>
                <a:rPr kumimoji="1" lang="en-US" altLang="ja-JP" sz="1100" dirty="0"/>
                <a:t>/video/bbb.mp4</a:t>
              </a:r>
              <a:endParaRPr kumimoji="1" lang="ja-JP" altLang="en-US" sz="1100"/>
            </a:p>
          </p:txBody>
        </p:sp>
        <p:grpSp>
          <p:nvGrpSpPr>
            <p:cNvPr id="13" name="グループ化 12">
              <a:extLst>
                <a:ext uri="{FF2B5EF4-FFF2-40B4-BE49-F238E27FC236}">
                  <a16:creationId xmlns:a16="http://schemas.microsoft.com/office/drawing/2014/main" id="{5182862A-5B6D-A642-A7A1-4A4CEEF5E47E}"/>
                </a:ext>
              </a:extLst>
            </p:cNvPr>
            <p:cNvGrpSpPr/>
            <p:nvPr/>
          </p:nvGrpSpPr>
          <p:grpSpPr>
            <a:xfrm>
              <a:off x="5746769" y="2278716"/>
              <a:ext cx="901190" cy="276999"/>
              <a:chOff x="6585702" y="2556367"/>
              <a:chExt cx="901190" cy="276999"/>
            </a:xfrm>
          </p:grpSpPr>
          <p:sp>
            <p:nvSpPr>
              <p:cNvPr id="12" name="角丸四角形 11">
                <a:extLst>
                  <a:ext uri="{FF2B5EF4-FFF2-40B4-BE49-F238E27FC236}">
                    <a16:creationId xmlns:a16="http://schemas.microsoft.com/office/drawing/2014/main" id="{0B117FFE-9261-BD4B-A169-AEA319D775CF}"/>
                  </a:ext>
                </a:extLst>
              </p:cNvPr>
              <p:cNvSpPr/>
              <p:nvPr/>
            </p:nvSpPr>
            <p:spPr>
              <a:xfrm>
                <a:off x="6585702" y="2595319"/>
                <a:ext cx="901190" cy="224182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5" name="テキスト ボックス 44">
                <a:extLst>
                  <a:ext uri="{FF2B5EF4-FFF2-40B4-BE49-F238E27FC236}">
                    <a16:creationId xmlns:a16="http://schemas.microsoft.com/office/drawing/2014/main" id="{166851ED-1601-DA46-8248-DA6A033478FA}"/>
                  </a:ext>
                </a:extLst>
              </p:cNvPr>
              <p:cNvSpPr txBox="1"/>
              <p:nvPr/>
            </p:nvSpPr>
            <p:spPr>
              <a:xfrm>
                <a:off x="6607400" y="2556367"/>
                <a:ext cx="85792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1200" dirty="0"/>
                  <a:t>consumer</a:t>
                </a:r>
                <a:endParaRPr kumimoji="1" lang="ja-JP" altLang="en-US" sz="1200"/>
              </a:p>
            </p:txBody>
          </p:sp>
        </p:grpSp>
        <p:sp>
          <p:nvSpPr>
            <p:cNvPr id="47" name="円柱 46">
              <a:extLst>
                <a:ext uri="{FF2B5EF4-FFF2-40B4-BE49-F238E27FC236}">
                  <a16:creationId xmlns:a16="http://schemas.microsoft.com/office/drawing/2014/main" id="{8FA4793F-B9F3-CD45-97E4-514E063C81AB}"/>
                </a:ext>
              </a:extLst>
            </p:cNvPr>
            <p:cNvSpPr/>
            <p:nvPr/>
          </p:nvSpPr>
          <p:spPr>
            <a:xfrm>
              <a:off x="6097713" y="5404583"/>
              <a:ext cx="1559160" cy="842688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9" name="テキスト ボックス 48">
              <a:extLst>
                <a:ext uri="{FF2B5EF4-FFF2-40B4-BE49-F238E27FC236}">
                  <a16:creationId xmlns:a16="http://schemas.microsoft.com/office/drawing/2014/main" id="{30407B9F-B059-B14B-8B70-A3283065865D}"/>
                </a:ext>
              </a:extLst>
            </p:cNvPr>
            <p:cNvSpPr txBox="1"/>
            <p:nvPr/>
          </p:nvSpPr>
          <p:spPr>
            <a:xfrm>
              <a:off x="6157935" y="5627486"/>
              <a:ext cx="146706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400" dirty="0">
                  <a:solidFill>
                    <a:schemeClr val="bg1"/>
                  </a:solidFill>
                </a:rPr>
                <a:t>shared directory</a:t>
              </a:r>
            </a:p>
            <a:p>
              <a:r>
                <a:rPr kumimoji="1" lang="en-US" altLang="ja-JP" sz="1400" dirty="0">
                  <a:solidFill>
                    <a:schemeClr val="bg1"/>
                  </a:solidFill>
                </a:rPr>
                <a:t>/</a:t>
              </a:r>
              <a:r>
                <a:rPr kumimoji="1" lang="en-US" altLang="ja-JP" sz="1400" dirty="0" err="1">
                  <a:solidFill>
                    <a:schemeClr val="bg1"/>
                  </a:solidFill>
                </a:rPr>
                <a:t>tmp</a:t>
              </a:r>
              <a:r>
                <a:rPr kumimoji="1" lang="en-US" altLang="ja-JP" sz="1400" dirty="0">
                  <a:solidFill>
                    <a:schemeClr val="bg1"/>
                  </a:solidFill>
                </a:rPr>
                <a:t>/video/</a:t>
              </a:r>
              <a:endParaRPr kumimoji="1" lang="ja-JP" altLang="en-US" sz="1400">
                <a:solidFill>
                  <a:schemeClr val="bg1"/>
                </a:solidFill>
              </a:endParaRPr>
            </a:p>
          </p:txBody>
        </p:sp>
        <p:cxnSp>
          <p:nvCxnSpPr>
            <p:cNvPr id="52" name="直線矢印コネクタ 51">
              <a:extLst>
                <a:ext uri="{FF2B5EF4-FFF2-40B4-BE49-F238E27FC236}">
                  <a16:creationId xmlns:a16="http://schemas.microsoft.com/office/drawing/2014/main" id="{A659E4CF-FC60-3B44-9E1B-C92740B6959F}"/>
                </a:ext>
              </a:extLst>
            </p:cNvPr>
            <p:cNvCxnSpPr>
              <a:cxnSpLocks/>
            </p:cNvCxnSpPr>
            <p:nvPr/>
          </p:nvCxnSpPr>
          <p:spPr>
            <a:xfrm>
              <a:off x="6701892" y="3513823"/>
              <a:ext cx="0" cy="1834887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正方形/長方形 36">
              <a:extLst>
                <a:ext uri="{FF2B5EF4-FFF2-40B4-BE49-F238E27FC236}">
                  <a16:creationId xmlns:a16="http://schemas.microsoft.com/office/drawing/2014/main" id="{2EE3043F-F2BA-9640-996C-D78C4371E60E}"/>
                </a:ext>
              </a:extLst>
            </p:cNvPr>
            <p:cNvSpPr/>
            <p:nvPr/>
          </p:nvSpPr>
          <p:spPr>
            <a:xfrm>
              <a:off x="7451816" y="2396229"/>
              <a:ext cx="1090085" cy="1261816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39" name="図 38">
              <a:extLst>
                <a:ext uri="{FF2B5EF4-FFF2-40B4-BE49-F238E27FC236}">
                  <a16:creationId xmlns:a16="http://schemas.microsoft.com/office/drawing/2014/main" id="{E7114D72-1914-3346-AC37-0F8B022D4D2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684443" y="2954442"/>
              <a:ext cx="608250" cy="582183"/>
            </a:xfrm>
            <a:prstGeom prst="rect">
              <a:avLst/>
            </a:prstGeom>
          </p:spPr>
        </p:pic>
        <p:grpSp>
          <p:nvGrpSpPr>
            <p:cNvPr id="50" name="グループ化 49">
              <a:extLst>
                <a:ext uri="{FF2B5EF4-FFF2-40B4-BE49-F238E27FC236}">
                  <a16:creationId xmlns:a16="http://schemas.microsoft.com/office/drawing/2014/main" id="{E827058B-B923-9A4C-ACC9-A5DFC20C432A}"/>
                </a:ext>
              </a:extLst>
            </p:cNvPr>
            <p:cNvGrpSpPr/>
            <p:nvPr/>
          </p:nvGrpSpPr>
          <p:grpSpPr>
            <a:xfrm>
              <a:off x="7491016" y="2278716"/>
              <a:ext cx="901190" cy="276999"/>
              <a:chOff x="6585702" y="2556367"/>
              <a:chExt cx="901190" cy="276999"/>
            </a:xfrm>
          </p:grpSpPr>
          <p:sp>
            <p:nvSpPr>
              <p:cNvPr id="51" name="角丸四角形 50">
                <a:extLst>
                  <a:ext uri="{FF2B5EF4-FFF2-40B4-BE49-F238E27FC236}">
                    <a16:creationId xmlns:a16="http://schemas.microsoft.com/office/drawing/2014/main" id="{EE136542-655D-2F4F-86ED-2496EEF48C06}"/>
                  </a:ext>
                </a:extLst>
              </p:cNvPr>
              <p:cNvSpPr/>
              <p:nvPr/>
            </p:nvSpPr>
            <p:spPr>
              <a:xfrm>
                <a:off x="6585702" y="2595319"/>
                <a:ext cx="901190" cy="224182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3" name="テキスト ボックス 52">
                <a:extLst>
                  <a:ext uri="{FF2B5EF4-FFF2-40B4-BE49-F238E27FC236}">
                    <a16:creationId xmlns:a16="http://schemas.microsoft.com/office/drawing/2014/main" id="{425CBA4C-6857-3545-9763-583B02C69FBB}"/>
                  </a:ext>
                </a:extLst>
              </p:cNvPr>
              <p:cNvSpPr txBox="1"/>
              <p:nvPr/>
            </p:nvSpPr>
            <p:spPr>
              <a:xfrm>
                <a:off x="6607400" y="2556367"/>
                <a:ext cx="80502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1200" dirty="0"/>
                  <a:t>publisher</a:t>
                </a:r>
                <a:endParaRPr kumimoji="1" lang="ja-JP" altLang="en-US" sz="1200"/>
              </a:p>
            </p:txBody>
          </p:sp>
        </p:grpSp>
        <p:sp>
          <p:nvSpPr>
            <p:cNvPr id="54" name="テキスト ボックス 53">
              <a:extLst>
                <a:ext uri="{FF2B5EF4-FFF2-40B4-BE49-F238E27FC236}">
                  <a16:creationId xmlns:a16="http://schemas.microsoft.com/office/drawing/2014/main" id="{D38FE8EB-1759-8649-9AF1-63E4C06C0D8C}"/>
                </a:ext>
              </a:extLst>
            </p:cNvPr>
            <p:cNvSpPr txBox="1"/>
            <p:nvPr/>
          </p:nvSpPr>
          <p:spPr>
            <a:xfrm>
              <a:off x="5901583" y="2630470"/>
              <a:ext cx="17828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200" dirty="0">
                  <a:solidFill>
                    <a:srgbClr val="0432FF"/>
                  </a:solidFill>
                </a:rPr>
                <a:t>Symbolic Interest (SMI)</a:t>
              </a:r>
              <a:endParaRPr kumimoji="1" lang="ja-JP" altLang="en-US" sz="1200">
                <a:solidFill>
                  <a:srgbClr val="0432FF"/>
                </a:solidFill>
              </a:endParaRPr>
            </a:p>
          </p:txBody>
        </p:sp>
        <p:cxnSp>
          <p:nvCxnSpPr>
            <p:cNvPr id="55" name="直線矢印コネクタ 54">
              <a:extLst>
                <a:ext uri="{FF2B5EF4-FFF2-40B4-BE49-F238E27FC236}">
                  <a16:creationId xmlns:a16="http://schemas.microsoft.com/office/drawing/2014/main" id="{B3D8C816-B017-CE45-9BD6-F6078BB52E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81560" y="2954442"/>
              <a:ext cx="899990" cy="1673"/>
            </a:xfrm>
            <a:prstGeom prst="straightConnector1">
              <a:avLst/>
            </a:prstGeom>
            <a:ln w="28575">
              <a:solidFill>
                <a:srgbClr val="0432FF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線矢印コネクタ 55">
              <a:extLst>
                <a:ext uri="{FF2B5EF4-FFF2-40B4-BE49-F238E27FC236}">
                  <a16:creationId xmlns:a16="http://schemas.microsoft.com/office/drawing/2014/main" id="{998B393C-8F83-5748-AB4C-A0064D9CB61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74678" y="3294244"/>
              <a:ext cx="906872" cy="1056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テキスト ボックス 56">
              <a:extLst>
                <a:ext uri="{FF2B5EF4-FFF2-40B4-BE49-F238E27FC236}">
                  <a16:creationId xmlns:a16="http://schemas.microsoft.com/office/drawing/2014/main" id="{165D84D1-D26F-8340-8CE5-9200AAF9DC25}"/>
                </a:ext>
              </a:extLst>
            </p:cNvPr>
            <p:cNvSpPr txBox="1"/>
            <p:nvPr/>
          </p:nvSpPr>
          <p:spPr>
            <a:xfrm>
              <a:off x="6693272" y="3341217"/>
              <a:ext cx="159210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200" dirty="0" err="1">
                  <a:solidFill>
                    <a:srgbClr val="FF0000"/>
                  </a:solidFill>
                </a:rPr>
                <a:t>ContentObject</a:t>
              </a:r>
              <a:r>
                <a:rPr kumimoji="1" lang="en-US" altLang="ja-JP" sz="1200" dirty="0">
                  <a:solidFill>
                    <a:srgbClr val="FF0000"/>
                  </a:solidFill>
                </a:rPr>
                <a:t> (Cob)</a:t>
              </a:r>
              <a:endParaRPr kumimoji="1" lang="ja-JP" altLang="en-US" sz="1200">
                <a:solidFill>
                  <a:srgbClr val="FF0000"/>
                </a:solidFill>
              </a:endParaRPr>
            </a:p>
          </p:txBody>
        </p:sp>
        <p:sp>
          <p:nvSpPr>
            <p:cNvPr id="58" name="テキスト ボックス 57">
              <a:extLst>
                <a:ext uri="{FF2B5EF4-FFF2-40B4-BE49-F238E27FC236}">
                  <a16:creationId xmlns:a16="http://schemas.microsoft.com/office/drawing/2014/main" id="{5CCAA2B7-4DDA-F44A-AF3B-214CB0455CA5}"/>
                </a:ext>
              </a:extLst>
            </p:cNvPr>
            <p:cNvSpPr txBox="1"/>
            <p:nvPr/>
          </p:nvSpPr>
          <p:spPr>
            <a:xfrm>
              <a:off x="8661996" y="2863357"/>
              <a:ext cx="193951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1100" dirty="0"/>
                <a:t>cat video.mp4 | </a:t>
              </a:r>
            </a:p>
            <a:p>
              <a:r>
                <a:rPr kumimoji="1" lang="en-US" altLang="ja-JP" sz="1100" dirty="0" err="1"/>
                <a:t>cefputstream</a:t>
              </a:r>
              <a:r>
                <a:rPr kumimoji="1" lang="en-US" altLang="ja-JP" sz="1100" dirty="0"/>
                <a:t> </a:t>
              </a:r>
              <a:r>
                <a:rPr kumimoji="1" lang="en-US" altLang="ja-JP" sz="1100" dirty="0" err="1"/>
                <a:t>ccnx</a:t>
              </a:r>
              <a:r>
                <a:rPr kumimoji="1" lang="en-US" altLang="ja-JP" sz="1100" dirty="0"/>
                <a:t>:/stream</a:t>
              </a:r>
              <a:endParaRPr kumimoji="1" lang="ja-JP" altLang="en-US" sz="1100"/>
            </a:p>
          </p:txBody>
        </p:sp>
        <p:pic>
          <p:nvPicPr>
            <p:cNvPr id="59" name="Picture 6" descr="Big Buck Bunny 60fps 4K - Official Blender Foundation Short Film - YouTube">
              <a:extLst>
                <a:ext uri="{FF2B5EF4-FFF2-40B4-BE49-F238E27FC236}">
                  <a16:creationId xmlns:a16="http://schemas.microsoft.com/office/drawing/2014/main" id="{A1B73DA1-3AAF-184B-8416-6E4B55094C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72850" y="2594667"/>
              <a:ext cx="705241" cy="397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楕円 182">
              <a:extLst>
                <a:ext uri="{FF2B5EF4-FFF2-40B4-BE49-F238E27FC236}">
                  <a16:creationId xmlns:a16="http://schemas.microsoft.com/office/drawing/2014/main" id="{D236287B-70AA-7B4E-99C6-8E0961A433C2}"/>
                </a:ext>
              </a:extLst>
            </p:cNvPr>
            <p:cNvSpPr/>
            <p:nvPr/>
          </p:nvSpPr>
          <p:spPr bwMode="auto">
            <a:xfrm>
              <a:off x="8929802" y="1587778"/>
              <a:ext cx="1800023" cy="546938"/>
            </a:xfrm>
            <a:prstGeom prst="ellipse">
              <a:avLst/>
            </a:prstGeom>
            <a:solidFill>
              <a:srgbClr val="5B9BD5">
                <a:lumMod val="20000"/>
                <a:lumOff val="80000"/>
              </a:srgbClr>
            </a:solidFill>
            <a:ln w="317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明朝" panose="02020600040205080304" pitchFamily="18" charset="-128"/>
                <a:cs typeface="Helvetica" panose="020B0604020202020204" pitchFamily="34" charset="0"/>
              </a:endParaRPr>
            </a:p>
          </p:txBody>
        </p:sp>
        <p:grpSp>
          <p:nvGrpSpPr>
            <p:cNvPr id="61" name="グループ化 60">
              <a:extLst>
                <a:ext uri="{FF2B5EF4-FFF2-40B4-BE49-F238E27FC236}">
                  <a16:creationId xmlns:a16="http://schemas.microsoft.com/office/drawing/2014/main" id="{22580256-5785-2B41-9E4C-D4BC7B089F5D}"/>
                </a:ext>
              </a:extLst>
            </p:cNvPr>
            <p:cNvGrpSpPr/>
            <p:nvPr/>
          </p:nvGrpSpPr>
          <p:grpSpPr>
            <a:xfrm>
              <a:off x="9459660" y="950127"/>
              <a:ext cx="1394245" cy="948401"/>
              <a:chOff x="9513919" y="1383164"/>
              <a:chExt cx="1394245" cy="948401"/>
            </a:xfrm>
          </p:grpSpPr>
          <p:pic>
            <p:nvPicPr>
              <p:cNvPr id="62" name="Picture 28">
                <a:extLst>
                  <a:ext uri="{FF2B5EF4-FFF2-40B4-BE49-F238E27FC236}">
                    <a16:creationId xmlns:a16="http://schemas.microsoft.com/office/drawing/2014/main" id="{3646ECBB-443B-D64A-A3FC-87B64DA4D9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513919" y="1738852"/>
                <a:ext cx="515054" cy="592713"/>
              </a:xfrm>
              <a:prstGeom prst="rect">
                <a:avLst/>
              </a:prstGeom>
            </p:spPr>
          </p:pic>
          <p:pic>
            <p:nvPicPr>
              <p:cNvPr id="63" name="Picture 4" descr="NICT-情報通信研究機構">
                <a:extLst>
                  <a:ext uri="{FF2B5EF4-FFF2-40B4-BE49-F238E27FC236}">
                    <a16:creationId xmlns:a16="http://schemas.microsoft.com/office/drawing/2014/main" id="{D4628B2B-F8BB-6643-9217-DF93B424B98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8079" b="7722"/>
              <a:stretch/>
            </p:blipFill>
            <p:spPr bwMode="auto">
              <a:xfrm>
                <a:off x="10001840" y="1383164"/>
                <a:ext cx="906324" cy="57432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64" name="図 63">
              <a:extLst>
                <a:ext uri="{FF2B5EF4-FFF2-40B4-BE49-F238E27FC236}">
                  <a16:creationId xmlns:a16="http://schemas.microsoft.com/office/drawing/2014/main" id="{F8757F8C-1A39-F44D-BCFD-73A94877297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932144" y="1625044"/>
              <a:ext cx="421067" cy="403022"/>
            </a:xfrm>
            <a:prstGeom prst="rect">
              <a:avLst/>
            </a:prstGeom>
          </p:spPr>
        </p:pic>
        <p:pic>
          <p:nvPicPr>
            <p:cNvPr id="65" name="Picture 6" descr="Big Buck Bunny 60fps 4K - Official Blender Foundation Short Film - YouTube">
              <a:extLst>
                <a:ext uri="{FF2B5EF4-FFF2-40B4-BE49-F238E27FC236}">
                  <a16:creationId xmlns:a16="http://schemas.microsoft.com/office/drawing/2014/main" id="{F9839F48-2002-6B49-951E-24EDA74F2F8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8371" y="1090077"/>
              <a:ext cx="1092355" cy="6154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9" name="グループ化 68">
            <a:extLst>
              <a:ext uri="{FF2B5EF4-FFF2-40B4-BE49-F238E27FC236}">
                <a16:creationId xmlns:a16="http://schemas.microsoft.com/office/drawing/2014/main" id="{0AA76122-A71C-2C4D-9EC8-C3639880E414}"/>
              </a:ext>
            </a:extLst>
          </p:cNvPr>
          <p:cNvGrpSpPr/>
          <p:nvPr/>
        </p:nvGrpSpPr>
        <p:grpSpPr>
          <a:xfrm>
            <a:off x="7789754" y="1623217"/>
            <a:ext cx="2912108" cy="1088090"/>
            <a:chOff x="8221198" y="1212861"/>
            <a:chExt cx="2912108" cy="1088090"/>
          </a:xfrm>
        </p:grpSpPr>
        <p:sp>
          <p:nvSpPr>
            <p:cNvPr id="70" name="正方形/長方形 69">
              <a:extLst>
                <a:ext uri="{FF2B5EF4-FFF2-40B4-BE49-F238E27FC236}">
                  <a16:creationId xmlns:a16="http://schemas.microsoft.com/office/drawing/2014/main" id="{06B83987-88FE-7442-96F1-5CE2B28C6931}"/>
                </a:ext>
              </a:extLst>
            </p:cNvPr>
            <p:cNvSpPr/>
            <p:nvPr/>
          </p:nvSpPr>
          <p:spPr>
            <a:xfrm>
              <a:off x="8221198" y="1212861"/>
              <a:ext cx="2912107" cy="749357"/>
            </a:xfrm>
            <a:prstGeom prst="rect">
              <a:avLst/>
            </a:prstGeom>
            <a:solidFill>
              <a:schemeClr val="bg1">
                <a:alpha val="7500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1" name="正方形/長方形 70">
              <a:extLst>
                <a:ext uri="{FF2B5EF4-FFF2-40B4-BE49-F238E27FC236}">
                  <a16:creationId xmlns:a16="http://schemas.microsoft.com/office/drawing/2014/main" id="{2D940F13-384D-664C-98A1-E5991FE79750}"/>
                </a:ext>
              </a:extLst>
            </p:cNvPr>
            <p:cNvSpPr/>
            <p:nvPr/>
          </p:nvSpPr>
          <p:spPr>
            <a:xfrm>
              <a:off x="8982958" y="1958612"/>
              <a:ext cx="2150348" cy="342339"/>
            </a:xfrm>
            <a:prstGeom prst="rect">
              <a:avLst/>
            </a:prstGeom>
            <a:solidFill>
              <a:schemeClr val="bg1">
                <a:alpha val="7500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72" name="角丸四角形 71">
            <a:extLst>
              <a:ext uri="{FF2B5EF4-FFF2-40B4-BE49-F238E27FC236}">
                <a16:creationId xmlns:a16="http://schemas.microsoft.com/office/drawing/2014/main" id="{8084A056-02CF-9B4C-B3A9-DB7D751DD418}"/>
              </a:ext>
            </a:extLst>
          </p:cNvPr>
          <p:cNvSpPr/>
          <p:nvPr/>
        </p:nvSpPr>
        <p:spPr>
          <a:xfrm>
            <a:off x="802302" y="1585066"/>
            <a:ext cx="10255956" cy="5130581"/>
          </a:xfrm>
          <a:prstGeom prst="roundRect">
            <a:avLst>
              <a:gd name="adj" fmla="val 6733"/>
            </a:avLst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3" name="正方形/長方形 72">
            <a:extLst>
              <a:ext uri="{FF2B5EF4-FFF2-40B4-BE49-F238E27FC236}">
                <a16:creationId xmlns:a16="http://schemas.microsoft.com/office/drawing/2014/main" id="{894454A2-43D4-BE46-A94C-A1E170809F61}"/>
              </a:ext>
            </a:extLst>
          </p:cNvPr>
          <p:cNvSpPr/>
          <p:nvPr/>
        </p:nvSpPr>
        <p:spPr>
          <a:xfrm>
            <a:off x="1079242" y="1415911"/>
            <a:ext cx="1893467" cy="400110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>
              <a:buClr>
                <a:schemeClr val="accent3"/>
              </a:buClr>
            </a:pPr>
            <a:r>
              <a:rPr kumimoji="1" lang="ja-JP" altLang="en-US" sz="2000"/>
              <a:t>システム構成図</a:t>
            </a:r>
          </a:p>
        </p:txBody>
      </p:sp>
      <p:sp>
        <p:nvSpPr>
          <p:cNvPr id="74" name="正方形/長方形 73">
            <a:extLst>
              <a:ext uri="{FF2B5EF4-FFF2-40B4-BE49-F238E27FC236}">
                <a16:creationId xmlns:a16="http://schemas.microsoft.com/office/drawing/2014/main" id="{481DAD4D-9BC3-9248-877D-8550A0838444}"/>
              </a:ext>
            </a:extLst>
          </p:cNvPr>
          <p:cNvSpPr/>
          <p:nvPr/>
        </p:nvSpPr>
        <p:spPr>
          <a:xfrm>
            <a:off x="10951266" y="62542"/>
            <a:ext cx="1152128" cy="216025"/>
          </a:xfrm>
          <a:prstGeom prst="rect">
            <a:avLst/>
          </a:prstGeom>
          <a:solidFill>
            <a:srgbClr val="9BBB59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600" b="0" i="0" u="none" strike="noStrike" kern="0" cap="none" spc="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メイリオ"/>
                <a:cs typeface="+mn-cs"/>
              </a:rPr>
              <a:t>Practice</a:t>
            </a:r>
            <a:endParaRPr kumimoji="0" lang="ja-JP" altLang="en-US" sz="1600" b="0" i="0" u="none" strike="noStrike" kern="0" cap="none" spc="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メイリオ"/>
            </a:endParaRPr>
          </a:p>
        </p:txBody>
      </p:sp>
    </p:spTree>
    <p:extLst>
      <p:ext uri="{BB962C8B-B14F-4D97-AF65-F5344CB8AC3E}">
        <p14:creationId xmlns:p14="http://schemas.microsoft.com/office/powerpoint/2010/main" val="16759630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楕円 182">
            <a:extLst>
              <a:ext uri="{FF2B5EF4-FFF2-40B4-BE49-F238E27FC236}">
                <a16:creationId xmlns:a16="http://schemas.microsoft.com/office/drawing/2014/main" id="{D15D9A24-C18B-6147-9920-808EA153F16D}"/>
              </a:ext>
            </a:extLst>
          </p:cNvPr>
          <p:cNvSpPr/>
          <p:nvPr/>
        </p:nvSpPr>
        <p:spPr bwMode="auto">
          <a:xfrm>
            <a:off x="1744024" y="2019442"/>
            <a:ext cx="1800023" cy="546938"/>
          </a:xfrm>
          <a:prstGeom prst="ellipse">
            <a:avLst/>
          </a:prstGeom>
          <a:solidFill>
            <a:srgbClr val="5B9BD5">
              <a:lumMod val="20000"/>
              <a:lumOff val="80000"/>
            </a:srgbClr>
          </a:solidFill>
          <a:ln w="317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明朝" panose="02020600040205080304" pitchFamily="18" charset="-128"/>
              <a:cs typeface="Helvetica" panose="020B0604020202020204" pitchFamily="34" charset="0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25D60387-7A1C-C649-8A49-F8EE942256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4544" y="142352"/>
            <a:ext cx="10539776" cy="559322"/>
          </a:xfrm>
        </p:spPr>
        <p:txBody>
          <a:bodyPr>
            <a:noAutofit/>
          </a:bodyPr>
          <a:lstStyle/>
          <a:p>
            <a:r>
              <a:rPr kumimoji="1" lang="en-US" altLang="ja-JP" sz="2800" dirty="0"/>
              <a:t>Practice1: </a:t>
            </a:r>
            <a:r>
              <a:rPr kumimoji="1" lang="en-US" altLang="ja-JP" sz="2800" dirty="0" err="1"/>
              <a:t>Cefore</a:t>
            </a:r>
            <a:r>
              <a:rPr kumimoji="1" lang="en-US" altLang="ja-JP" sz="2800" dirty="0"/>
              <a:t>/Docker </a:t>
            </a:r>
            <a:r>
              <a:rPr kumimoji="1" lang="ja-JP" altLang="en-US" sz="2800"/>
              <a:t>を用いた</a:t>
            </a:r>
            <a:r>
              <a:rPr kumimoji="1" lang="en-US" altLang="ja-JP" sz="2800" dirty="0"/>
              <a:t>ICN</a:t>
            </a:r>
            <a:r>
              <a:rPr kumimoji="1" lang="ja-JP" altLang="en-US" sz="2800"/>
              <a:t>マルチキャストストリーミング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7961CC0-7820-DE41-882F-3C69CCD3CB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F6148-85E7-D04E-BCE7-AA55DEF7F0BF}" type="slidenum">
              <a:rPr kumimoji="1" lang="ja-JP" altLang="en-US" smtClean="0"/>
              <a:pPr/>
              <a:t>3</a:t>
            </a:fld>
            <a:endParaRPr kumimoji="1" lang="ja-JP" alt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DFD9246-7790-6241-98C0-BF3DE577C0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0839" y="2300160"/>
            <a:ext cx="3944998" cy="3944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9F4E5497-2472-FF4A-A5BB-BBBEF01C1729}"/>
              </a:ext>
            </a:extLst>
          </p:cNvPr>
          <p:cNvGrpSpPr/>
          <p:nvPr/>
        </p:nvGrpSpPr>
        <p:grpSpPr>
          <a:xfrm>
            <a:off x="2273882" y="1381792"/>
            <a:ext cx="1394245" cy="948400"/>
            <a:chOff x="9513919" y="1383165"/>
            <a:chExt cx="1394245" cy="948400"/>
          </a:xfrm>
        </p:grpSpPr>
        <p:pic>
          <p:nvPicPr>
            <p:cNvPr id="5" name="Picture 28">
              <a:extLst>
                <a:ext uri="{FF2B5EF4-FFF2-40B4-BE49-F238E27FC236}">
                  <a16:creationId xmlns:a16="http://schemas.microsoft.com/office/drawing/2014/main" id="{159EC8B9-1C37-0E43-8CFE-3D64F99BCB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13919" y="1738852"/>
              <a:ext cx="515054" cy="592713"/>
            </a:xfrm>
            <a:prstGeom prst="rect">
              <a:avLst/>
            </a:prstGeom>
          </p:spPr>
        </p:pic>
        <p:pic>
          <p:nvPicPr>
            <p:cNvPr id="1028" name="Picture 4" descr="NICT-情報通信研究機構">
              <a:extLst>
                <a:ext uri="{FF2B5EF4-FFF2-40B4-BE49-F238E27FC236}">
                  <a16:creationId xmlns:a16="http://schemas.microsoft.com/office/drawing/2014/main" id="{6407F248-5BF5-AC43-BE6B-61408A063AE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079" b="7722"/>
            <a:stretch/>
          </p:blipFill>
          <p:spPr bwMode="auto">
            <a:xfrm>
              <a:off x="10001840" y="1383165"/>
              <a:ext cx="906324" cy="5743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3" name="Picture 6" descr="Big Buck Bunny 60fps 4K - Official Blender Foundation Short Film - YouTube">
            <a:extLst>
              <a:ext uri="{FF2B5EF4-FFF2-40B4-BE49-F238E27FC236}">
                <a16:creationId xmlns:a16="http://schemas.microsoft.com/office/drawing/2014/main" id="{8CB5C9CB-9578-0E44-B03B-473E04731A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468" y="1251344"/>
            <a:ext cx="1482517" cy="835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グループ化 9">
            <a:extLst>
              <a:ext uri="{FF2B5EF4-FFF2-40B4-BE49-F238E27FC236}">
                <a16:creationId xmlns:a16="http://schemas.microsoft.com/office/drawing/2014/main" id="{6519B166-9370-C848-ACC1-B10DEDF81316}"/>
              </a:ext>
            </a:extLst>
          </p:cNvPr>
          <p:cNvGrpSpPr/>
          <p:nvPr/>
        </p:nvGrpSpPr>
        <p:grpSpPr>
          <a:xfrm>
            <a:off x="5530823" y="3689559"/>
            <a:ext cx="2263102" cy="1476523"/>
            <a:chOff x="6435293" y="2380622"/>
            <a:chExt cx="2263102" cy="1476523"/>
          </a:xfrm>
        </p:grpSpPr>
        <p:sp>
          <p:nvSpPr>
            <p:cNvPr id="9" name="雲 8">
              <a:extLst>
                <a:ext uri="{FF2B5EF4-FFF2-40B4-BE49-F238E27FC236}">
                  <a16:creationId xmlns:a16="http://schemas.microsoft.com/office/drawing/2014/main" id="{CDAB43B8-0C34-874B-89EC-95CF04A3DEC7}"/>
                </a:ext>
              </a:extLst>
            </p:cNvPr>
            <p:cNvSpPr/>
            <p:nvPr/>
          </p:nvSpPr>
          <p:spPr>
            <a:xfrm>
              <a:off x="6435293" y="2380622"/>
              <a:ext cx="2263102" cy="1476523"/>
            </a:xfrm>
            <a:prstGeom prst="cloud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600">
                <a:solidFill>
                  <a:schemeClr val="accent5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8" name="テキスト ボックス 7">
              <a:extLst>
                <a:ext uri="{FF2B5EF4-FFF2-40B4-BE49-F238E27FC236}">
                  <a16:creationId xmlns:a16="http://schemas.microsoft.com/office/drawing/2014/main" id="{3D7EF693-25C8-EB44-81F5-DB9641DEE921}"/>
                </a:ext>
              </a:extLst>
            </p:cNvPr>
            <p:cNvSpPr txBox="1"/>
            <p:nvPr/>
          </p:nvSpPr>
          <p:spPr>
            <a:xfrm>
              <a:off x="6890694" y="2833364"/>
              <a:ext cx="122822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400" dirty="0">
                  <a:solidFill>
                    <a:schemeClr val="bg1"/>
                  </a:solidFill>
                </a:rPr>
                <a:t>Internet</a:t>
              </a:r>
              <a:endParaRPr kumimoji="1" lang="ja-JP" altLang="en-US" sz="2400">
                <a:solidFill>
                  <a:schemeClr val="bg1"/>
                </a:solidFill>
              </a:endParaRPr>
            </a:p>
          </p:txBody>
        </p:sp>
      </p:grpSp>
      <p:sp>
        <p:nvSpPr>
          <p:cNvPr id="16" name="楕円 182">
            <a:extLst>
              <a:ext uri="{FF2B5EF4-FFF2-40B4-BE49-F238E27FC236}">
                <a16:creationId xmlns:a16="http://schemas.microsoft.com/office/drawing/2014/main" id="{3F2B57AD-D119-6942-B271-406CF7D07D16}"/>
              </a:ext>
            </a:extLst>
          </p:cNvPr>
          <p:cNvSpPr/>
          <p:nvPr/>
        </p:nvSpPr>
        <p:spPr bwMode="auto">
          <a:xfrm>
            <a:off x="7970524" y="3592914"/>
            <a:ext cx="2270172" cy="689793"/>
          </a:xfrm>
          <a:prstGeom prst="ellipse">
            <a:avLst/>
          </a:prstGeom>
          <a:solidFill>
            <a:srgbClr val="5B9BD5">
              <a:lumMod val="20000"/>
              <a:lumOff val="80000"/>
            </a:srgbClr>
          </a:solidFill>
          <a:ln w="317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明朝" panose="02020600040205080304" pitchFamily="18" charset="-128"/>
              <a:cs typeface="Helvetica" panose="020B0604020202020204" pitchFamily="34" charset="0"/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C22FE379-D066-4642-95FC-F7618C748251}"/>
              </a:ext>
            </a:extLst>
          </p:cNvPr>
          <p:cNvSpPr txBox="1"/>
          <p:nvPr/>
        </p:nvSpPr>
        <p:spPr>
          <a:xfrm>
            <a:off x="10001952" y="4084335"/>
            <a:ext cx="787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rgbClr val="0070C0"/>
                </a:solidFill>
              </a:rPr>
              <a:t>Tokyo</a:t>
            </a:r>
            <a:endParaRPr kumimoji="1" lang="ja-JP" altLang="en-US">
              <a:solidFill>
                <a:srgbClr val="0070C0"/>
              </a:solidFill>
            </a:endParaRP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3214CE5C-9828-044E-AD61-2120FB3241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7885" y="3369317"/>
            <a:ext cx="721013" cy="609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0CFD6800-8492-9E40-A9BE-206F01DFA3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2512" y="3143816"/>
            <a:ext cx="423996" cy="666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遅いインターネットのイラスト">
            <a:extLst>
              <a:ext uri="{FF2B5EF4-FFF2-40B4-BE49-F238E27FC236}">
                <a16:creationId xmlns:a16="http://schemas.microsoft.com/office/drawing/2014/main" id="{A25D2F83-A255-714C-ADF1-4A6F41177D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9848" y="3821413"/>
            <a:ext cx="649255" cy="649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楕円 182">
            <a:extLst>
              <a:ext uri="{FF2B5EF4-FFF2-40B4-BE49-F238E27FC236}">
                <a16:creationId xmlns:a16="http://schemas.microsoft.com/office/drawing/2014/main" id="{FF68342B-3E03-CD46-9DF4-C6607CE3F98A}"/>
              </a:ext>
            </a:extLst>
          </p:cNvPr>
          <p:cNvSpPr/>
          <p:nvPr/>
        </p:nvSpPr>
        <p:spPr bwMode="auto">
          <a:xfrm>
            <a:off x="6377059" y="5300454"/>
            <a:ext cx="2270172" cy="689793"/>
          </a:xfrm>
          <a:prstGeom prst="ellipse">
            <a:avLst/>
          </a:prstGeom>
          <a:solidFill>
            <a:srgbClr val="5B9BD5">
              <a:lumMod val="20000"/>
              <a:lumOff val="80000"/>
            </a:srgbClr>
          </a:solidFill>
          <a:ln w="317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明朝" panose="02020600040205080304" pitchFamily="18" charset="-128"/>
              <a:cs typeface="Helvetica" panose="020B0604020202020204" pitchFamily="34" charset="0"/>
            </a:endParaRP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654169AF-C717-4A42-9593-CD29B62E6B70}"/>
              </a:ext>
            </a:extLst>
          </p:cNvPr>
          <p:cNvSpPr txBox="1"/>
          <p:nvPr/>
        </p:nvSpPr>
        <p:spPr>
          <a:xfrm>
            <a:off x="6302783" y="6113456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rgbClr val="0070C0"/>
                </a:solidFill>
              </a:rPr>
              <a:t>Akashi / Osaka / Nagoya</a:t>
            </a:r>
            <a:endParaRPr kumimoji="1" lang="ja-JP" altLang="en-US">
              <a:solidFill>
                <a:srgbClr val="0070C0"/>
              </a:solidFill>
            </a:endParaRPr>
          </a:p>
        </p:txBody>
      </p:sp>
      <p:pic>
        <p:nvPicPr>
          <p:cNvPr id="27" name="Picture 6">
            <a:extLst>
              <a:ext uri="{FF2B5EF4-FFF2-40B4-BE49-F238E27FC236}">
                <a16:creationId xmlns:a16="http://schemas.microsoft.com/office/drawing/2014/main" id="{52BE8057-C571-F847-A7EB-CA1325DD17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8432" y="5112493"/>
            <a:ext cx="726970" cy="614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楕円 182">
            <a:extLst>
              <a:ext uri="{FF2B5EF4-FFF2-40B4-BE49-F238E27FC236}">
                <a16:creationId xmlns:a16="http://schemas.microsoft.com/office/drawing/2014/main" id="{58B22F25-2A5B-9245-BD50-423E1B519178}"/>
              </a:ext>
            </a:extLst>
          </p:cNvPr>
          <p:cNvSpPr/>
          <p:nvPr/>
        </p:nvSpPr>
        <p:spPr bwMode="auto">
          <a:xfrm>
            <a:off x="3550260" y="3905375"/>
            <a:ext cx="1980632" cy="601816"/>
          </a:xfrm>
          <a:prstGeom prst="ellipse">
            <a:avLst/>
          </a:prstGeom>
          <a:solidFill>
            <a:srgbClr val="5B9BD5">
              <a:lumMod val="20000"/>
              <a:lumOff val="80000"/>
            </a:srgbClr>
          </a:solidFill>
          <a:ln w="317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明朝" panose="02020600040205080304" pitchFamily="18" charset="-128"/>
              <a:cs typeface="Helvetica" panose="020B0604020202020204" pitchFamily="34" charset="0"/>
            </a:endParaRPr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4DA6B39B-CF07-8D44-9B04-6403E04A0CDA}"/>
              </a:ext>
            </a:extLst>
          </p:cNvPr>
          <p:cNvSpPr txBox="1"/>
          <p:nvPr/>
        </p:nvSpPr>
        <p:spPr>
          <a:xfrm>
            <a:off x="3298104" y="4439942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rgbClr val="0070C0"/>
                </a:solidFill>
              </a:rPr>
              <a:t>Kanazawa</a:t>
            </a:r>
            <a:endParaRPr kumimoji="1" lang="ja-JP" altLang="en-US">
              <a:solidFill>
                <a:srgbClr val="0070C0"/>
              </a:solidFill>
            </a:endParaRPr>
          </a:p>
        </p:txBody>
      </p:sp>
      <p:pic>
        <p:nvPicPr>
          <p:cNvPr id="33" name="Picture 6">
            <a:extLst>
              <a:ext uri="{FF2B5EF4-FFF2-40B4-BE49-F238E27FC236}">
                <a16:creationId xmlns:a16="http://schemas.microsoft.com/office/drawing/2014/main" id="{5248EC85-C158-AC43-B48D-AAFED3837E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4189" y="3675520"/>
            <a:ext cx="720640" cy="608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6" name="グループ化 35">
            <a:extLst>
              <a:ext uri="{FF2B5EF4-FFF2-40B4-BE49-F238E27FC236}">
                <a16:creationId xmlns:a16="http://schemas.microsoft.com/office/drawing/2014/main" id="{880D019B-FF0E-D34D-8E8C-46FB26A3F366}"/>
              </a:ext>
            </a:extLst>
          </p:cNvPr>
          <p:cNvGrpSpPr/>
          <p:nvPr/>
        </p:nvGrpSpPr>
        <p:grpSpPr>
          <a:xfrm>
            <a:off x="2164571" y="5508735"/>
            <a:ext cx="2647865" cy="834467"/>
            <a:chOff x="7082684" y="4730690"/>
            <a:chExt cx="2647865" cy="834467"/>
          </a:xfrm>
        </p:grpSpPr>
        <p:sp>
          <p:nvSpPr>
            <p:cNvPr id="37" name="楕円 182">
              <a:extLst>
                <a:ext uri="{FF2B5EF4-FFF2-40B4-BE49-F238E27FC236}">
                  <a16:creationId xmlns:a16="http://schemas.microsoft.com/office/drawing/2014/main" id="{FF2A4B36-70B0-3548-8FD7-F15EFB19865C}"/>
                </a:ext>
              </a:extLst>
            </p:cNvPr>
            <p:cNvSpPr/>
            <p:nvPr/>
          </p:nvSpPr>
          <p:spPr bwMode="auto">
            <a:xfrm>
              <a:off x="7821522" y="4730690"/>
              <a:ext cx="1909027" cy="580059"/>
            </a:xfrm>
            <a:prstGeom prst="ellipse">
              <a:avLst/>
            </a:prstGeom>
            <a:solidFill>
              <a:srgbClr val="5B9BD5">
                <a:lumMod val="20000"/>
                <a:lumOff val="80000"/>
              </a:srgbClr>
            </a:solidFill>
            <a:ln w="317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明朝" panose="02020600040205080304" pitchFamily="18" charset="-128"/>
                <a:cs typeface="Helvetica" panose="020B0604020202020204" pitchFamily="34" charset="0"/>
              </a:endParaRPr>
            </a:p>
          </p:txBody>
        </p:sp>
        <p:sp>
          <p:nvSpPr>
            <p:cNvPr id="38" name="テキスト ボックス 37">
              <a:extLst>
                <a:ext uri="{FF2B5EF4-FFF2-40B4-BE49-F238E27FC236}">
                  <a16:creationId xmlns:a16="http://schemas.microsoft.com/office/drawing/2014/main" id="{ECF3AD2E-9575-8748-81DB-DE55AC6B9E2C}"/>
                </a:ext>
              </a:extLst>
            </p:cNvPr>
            <p:cNvSpPr txBox="1"/>
            <p:nvPr/>
          </p:nvSpPr>
          <p:spPr>
            <a:xfrm>
              <a:off x="7082684" y="5195825"/>
              <a:ext cx="21467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>
                  <a:solidFill>
                    <a:srgbClr val="0070C0"/>
                  </a:solidFill>
                </a:rPr>
                <a:t>Hakata / Hiroshima</a:t>
              </a:r>
              <a:endParaRPr kumimoji="1" lang="ja-JP" altLang="en-US">
                <a:solidFill>
                  <a:srgbClr val="0070C0"/>
                </a:solidFill>
              </a:endParaRPr>
            </a:p>
          </p:txBody>
        </p:sp>
      </p:grpSp>
      <p:pic>
        <p:nvPicPr>
          <p:cNvPr id="47" name="Picture 14" descr="モバイルルーターのイラスト">
            <a:extLst>
              <a:ext uri="{FF2B5EF4-FFF2-40B4-BE49-F238E27FC236}">
                <a16:creationId xmlns:a16="http://schemas.microsoft.com/office/drawing/2014/main" id="{148D537C-F7B7-8347-84B8-ACC817E26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6425" y="3600994"/>
            <a:ext cx="657153" cy="657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8">
            <a:extLst>
              <a:ext uri="{FF2B5EF4-FFF2-40B4-BE49-F238E27FC236}">
                <a16:creationId xmlns:a16="http://schemas.microsoft.com/office/drawing/2014/main" id="{CEB4AC85-F2EB-6646-9F71-F74BC646E9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2374" y="5251765"/>
            <a:ext cx="562269" cy="615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4" descr="モバイルルーターのイラスト">
            <a:extLst>
              <a:ext uri="{FF2B5EF4-FFF2-40B4-BE49-F238E27FC236}">
                <a16:creationId xmlns:a16="http://schemas.microsoft.com/office/drawing/2014/main" id="{56A86054-F4F8-1C47-B92E-519B6CD424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8825" y="5181018"/>
            <a:ext cx="687475" cy="687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8">
            <a:extLst>
              <a:ext uri="{FF2B5EF4-FFF2-40B4-BE49-F238E27FC236}">
                <a16:creationId xmlns:a16="http://schemas.microsoft.com/office/drawing/2014/main" id="{F00D0545-1494-EE47-B83F-82389F5FCB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4912" y="3052875"/>
            <a:ext cx="557661" cy="610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グループ化 21">
            <a:extLst>
              <a:ext uri="{FF2B5EF4-FFF2-40B4-BE49-F238E27FC236}">
                <a16:creationId xmlns:a16="http://schemas.microsoft.com/office/drawing/2014/main" id="{D6BA4840-92CD-1E46-81BD-C397C6C3F15B}"/>
              </a:ext>
            </a:extLst>
          </p:cNvPr>
          <p:cNvGrpSpPr/>
          <p:nvPr/>
        </p:nvGrpSpPr>
        <p:grpSpPr>
          <a:xfrm>
            <a:off x="2882027" y="2123695"/>
            <a:ext cx="6184189" cy="3473000"/>
            <a:chOff x="3225747" y="2263250"/>
            <a:chExt cx="6970800" cy="3571806"/>
          </a:xfrm>
        </p:grpSpPr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EC1A53B1-D496-2146-A6DC-404E2DF5CF45}"/>
                </a:ext>
              </a:extLst>
            </p:cNvPr>
            <p:cNvSpPr/>
            <p:nvPr/>
          </p:nvSpPr>
          <p:spPr>
            <a:xfrm>
              <a:off x="3308944" y="2309024"/>
              <a:ext cx="3349375" cy="2144564"/>
            </a:xfrm>
            <a:custGeom>
              <a:avLst/>
              <a:gdLst>
                <a:gd name="connsiteX0" fmla="*/ 0 w 3349375"/>
                <a:gd name="connsiteY0" fmla="*/ 0 h 2144564"/>
                <a:gd name="connsiteX1" fmla="*/ 3249738 w 3349375"/>
                <a:gd name="connsiteY1" fmla="*/ 1348576 h 2144564"/>
                <a:gd name="connsiteX2" fmla="*/ 2197191 w 3349375"/>
                <a:gd name="connsiteY2" fmla="*/ 2144564 h 2144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49375" h="2144564">
                  <a:moveTo>
                    <a:pt x="0" y="0"/>
                  </a:moveTo>
                  <a:cubicBezTo>
                    <a:pt x="1441770" y="495574"/>
                    <a:pt x="2883540" y="991149"/>
                    <a:pt x="3249738" y="1348576"/>
                  </a:cubicBezTo>
                  <a:cubicBezTo>
                    <a:pt x="3615936" y="1706003"/>
                    <a:pt x="2906563" y="1925283"/>
                    <a:pt x="2197191" y="2144564"/>
                  </a:cubicBezTo>
                </a:path>
              </a:pathLst>
            </a:custGeom>
            <a:noFill/>
            <a:ln w="28575">
              <a:solidFill>
                <a:schemeClr val="accent5"/>
              </a:solidFill>
              <a:headEnd type="none" w="med" len="med"/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7145D4B9-1D47-814B-99A9-EB58C3081307}"/>
                </a:ext>
              </a:extLst>
            </p:cNvPr>
            <p:cNvSpPr/>
            <p:nvPr/>
          </p:nvSpPr>
          <p:spPr>
            <a:xfrm>
              <a:off x="3225747" y="2263250"/>
              <a:ext cx="6970800" cy="1943254"/>
            </a:xfrm>
            <a:custGeom>
              <a:avLst/>
              <a:gdLst>
                <a:gd name="connsiteX0" fmla="*/ 148981 w 6970800"/>
                <a:gd name="connsiteY0" fmla="*/ 52353 h 1943254"/>
                <a:gd name="connsiteX1" fmla="*/ 214765 w 6970800"/>
                <a:gd name="connsiteY1" fmla="*/ 78667 h 1943254"/>
                <a:gd name="connsiteX2" fmla="*/ 4984118 w 6970800"/>
                <a:gd name="connsiteY2" fmla="*/ 1789055 h 1943254"/>
                <a:gd name="connsiteX3" fmla="*/ 6970800 w 6970800"/>
                <a:gd name="connsiteY3" fmla="*/ 1756163 h 1943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70800" h="1943254">
                  <a:moveTo>
                    <a:pt x="148981" y="52353"/>
                  </a:moveTo>
                  <a:cubicBezTo>
                    <a:pt x="-221055" y="-79215"/>
                    <a:pt x="214765" y="78667"/>
                    <a:pt x="214765" y="78667"/>
                  </a:cubicBezTo>
                  <a:cubicBezTo>
                    <a:pt x="1020621" y="368117"/>
                    <a:pt x="3858112" y="1509472"/>
                    <a:pt x="4984118" y="1789055"/>
                  </a:cubicBezTo>
                  <a:cubicBezTo>
                    <a:pt x="6110124" y="2068638"/>
                    <a:pt x="6540462" y="1912400"/>
                    <a:pt x="6970800" y="1756163"/>
                  </a:cubicBezTo>
                </a:path>
              </a:pathLst>
            </a:custGeom>
            <a:noFill/>
            <a:ln w="28575">
              <a:solidFill>
                <a:schemeClr val="accent5"/>
              </a:solidFill>
              <a:headEnd type="none" w="med" len="med"/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60D26749-E552-624C-9499-91C36841084C}"/>
                </a:ext>
              </a:extLst>
            </p:cNvPr>
            <p:cNvSpPr/>
            <p:nvPr/>
          </p:nvSpPr>
          <p:spPr>
            <a:xfrm>
              <a:off x="3269473" y="2282711"/>
              <a:ext cx="4973284" cy="3552345"/>
            </a:xfrm>
            <a:custGeom>
              <a:avLst/>
              <a:gdLst>
                <a:gd name="connsiteX0" fmla="*/ 0 w 4973284"/>
                <a:gd name="connsiteY0" fmla="*/ 0 h 3552345"/>
                <a:gd name="connsiteX1" fmla="*/ 4039149 w 4973284"/>
                <a:gd name="connsiteY1" fmla="*/ 1736702 h 3552345"/>
                <a:gd name="connsiteX2" fmla="*/ 4973284 w 4973284"/>
                <a:gd name="connsiteY2" fmla="*/ 3552345 h 3552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73284" h="3552345">
                  <a:moveTo>
                    <a:pt x="0" y="0"/>
                  </a:moveTo>
                  <a:cubicBezTo>
                    <a:pt x="1605134" y="572322"/>
                    <a:pt x="3210268" y="1144644"/>
                    <a:pt x="4039149" y="1736702"/>
                  </a:cubicBezTo>
                  <a:cubicBezTo>
                    <a:pt x="4868030" y="2328760"/>
                    <a:pt x="4920657" y="2940552"/>
                    <a:pt x="4973284" y="3552345"/>
                  </a:cubicBezTo>
                </a:path>
              </a:pathLst>
            </a:custGeom>
            <a:noFill/>
            <a:ln w="28575">
              <a:solidFill>
                <a:schemeClr val="accent5"/>
              </a:solidFill>
              <a:headEnd type="none" w="med" len="med"/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AB1604E-7421-FA46-976E-EC35BADCD055}"/>
                </a:ext>
              </a:extLst>
            </p:cNvPr>
            <p:cNvSpPr/>
            <p:nvPr/>
          </p:nvSpPr>
          <p:spPr>
            <a:xfrm>
              <a:off x="3266864" y="2315547"/>
              <a:ext cx="3584258" cy="3479983"/>
            </a:xfrm>
            <a:custGeom>
              <a:avLst/>
              <a:gdLst>
                <a:gd name="connsiteX0" fmla="*/ 0 w 3584258"/>
                <a:gd name="connsiteY0" fmla="*/ 0 h 3479983"/>
                <a:gd name="connsiteX1" fmla="*/ 3447091 w 3584258"/>
                <a:gd name="connsiteY1" fmla="*/ 1473566 h 3479983"/>
                <a:gd name="connsiteX2" fmla="*/ 2769514 w 3584258"/>
                <a:gd name="connsiteY2" fmla="*/ 3098435 h 3479983"/>
                <a:gd name="connsiteX3" fmla="*/ 1565664 w 3584258"/>
                <a:gd name="connsiteY3" fmla="*/ 3479983 h 3479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84258" h="3479983">
                  <a:moveTo>
                    <a:pt x="0" y="0"/>
                  </a:moveTo>
                  <a:cubicBezTo>
                    <a:pt x="1492752" y="478580"/>
                    <a:pt x="2985505" y="957160"/>
                    <a:pt x="3447091" y="1473566"/>
                  </a:cubicBezTo>
                  <a:cubicBezTo>
                    <a:pt x="3908677" y="1989972"/>
                    <a:pt x="3083085" y="2764032"/>
                    <a:pt x="2769514" y="3098435"/>
                  </a:cubicBezTo>
                  <a:cubicBezTo>
                    <a:pt x="2455943" y="3432838"/>
                    <a:pt x="2010803" y="3456410"/>
                    <a:pt x="1565664" y="3479983"/>
                  </a:cubicBezTo>
                </a:path>
              </a:pathLst>
            </a:custGeom>
            <a:noFill/>
            <a:ln w="28575">
              <a:solidFill>
                <a:schemeClr val="accent5"/>
              </a:solidFill>
              <a:headEnd type="none" w="med" len="med"/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pic>
        <p:nvPicPr>
          <p:cNvPr id="59" name="図 58">
            <a:extLst>
              <a:ext uri="{FF2B5EF4-FFF2-40B4-BE49-F238E27FC236}">
                <a16:creationId xmlns:a16="http://schemas.microsoft.com/office/drawing/2014/main" id="{2F06CF75-E6D6-264C-8CFB-BE9C38AF60F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086828" y="3728853"/>
            <a:ext cx="343437" cy="328719"/>
          </a:xfrm>
          <a:prstGeom prst="rect">
            <a:avLst/>
          </a:prstGeom>
        </p:spPr>
      </p:pic>
      <p:pic>
        <p:nvPicPr>
          <p:cNvPr id="63" name="図 62">
            <a:extLst>
              <a:ext uri="{FF2B5EF4-FFF2-40B4-BE49-F238E27FC236}">
                <a16:creationId xmlns:a16="http://schemas.microsoft.com/office/drawing/2014/main" id="{27700BBE-819F-D44F-800F-A470815B967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746366" y="2056708"/>
            <a:ext cx="421067" cy="403022"/>
          </a:xfrm>
          <a:prstGeom prst="rect">
            <a:avLst/>
          </a:prstGeom>
        </p:spPr>
      </p:pic>
      <p:pic>
        <p:nvPicPr>
          <p:cNvPr id="65" name="Picture 2" descr="Launch Web with Docker | (日本語) 株式会社ブリスウェル ベトナム">
            <a:extLst>
              <a:ext uri="{FF2B5EF4-FFF2-40B4-BE49-F238E27FC236}">
                <a16:creationId xmlns:a16="http://schemas.microsoft.com/office/drawing/2014/main" id="{EA361486-B1E2-314C-B019-D3F0710AC7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0555" y="3853638"/>
            <a:ext cx="540169" cy="461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図 65">
            <a:extLst>
              <a:ext uri="{FF2B5EF4-FFF2-40B4-BE49-F238E27FC236}">
                <a16:creationId xmlns:a16="http://schemas.microsoft.com/office/drawing/2014/main" id="{482B308B-1348-6547-88FE-5411B48EF20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354588" y="5576230"/>
            <a:ext cx="343437" cy="328719"/>
          </a:xfrm>
          <a:prstGeom prst="rect">
            <a:avLst/>
          </a:prstGeom>
        </p:spPr>
      </p:pic>
      <p:pic>
        <p:nvPicPr>
          <p:cNvPr id="67" name="Picture 2" descr="Launch Web with Docker | (日本語) 株式会社ブリスウェル ベトナム">
            <a:extLst>
              <a:ext uri="{FF2B5EF4-FFF2-40B4-BE49-F238E27FC236}">
                <a16:creationId xmlns:a16="http://schemas.microsoft.com/office/drawing/2014/main" id="{14A592CD-9206-5045-B0E2-4C247486C2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8315" y="5701015"/>
            <a:ext cx="540169" cy="461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図 67">
            <a:extLst>
              <a:ext uri="{FF2B5EF4-FFF2-40B4-BE49-F238E27FC236}">
                <a16:creationId xmlns:a16="http://schemas.microsoft.com/office/drawing/2014/main" id="{1CE64E0A-026B-3144-AE0E-79564C4293B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973253" y="5572357"/>
            <a:ext cx="343437" cy="328719"/>
          </a:xfrm>
          <a:prstGeom prst="rect">
            <a:avLst/>
          </a:prstGeom>
        </p:spPr>
      </p:pic>
      <p:pic>
        <p:nvPicPr>
          <p:cNvPr id="69" name="Picture 2" descr="Launch Web with Docker | (日本語) 株式会社ブリスウェル ベトナム">
            <a:extLst>
              <a:ext uri="{FF2B5EF4-FFF2-40B4-BE49-F238E27FC236}">
                <a16:creationId xmlns:a16="http://schemas.microsoft.com/office/drawing/2014/main" id="{0D3D0389-F37A-CF4C-A435-542F41AE3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6980" y="5697142"/>
            <a:ext cx="540169" cy="461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図 69">
            <a:extLst>
              <a:ext uri="{FF2B5EF4-FFF2-40B4-BE49-F238E27FC236}">
                <a16:creationId xmlns:a16="http://schemas.microsoft.com/office/drawing/2014/main" id="{DE95DD0D-7065-9A4E-BC47-0B30331A998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327496" y="4098781"/>
            <a:ext cx="343437" cy="328719"/>
          </a:xfrm>
          <a:prstGeom prst="rect">
            <a:avLst/>
          </a:prstGeom>
        </p:spPr>
      </p:pic>
      <p:pic>
        <p:nvPicPr>
          <p:cNvPr id="71" name="Picture 2" descr="Launch Web with Docker | (日本語) 株式会社ブリスウェル ベトナム">
            <a:extLst>
              <a:ext uri="{FF2B5EF4-FFF2-40B4-BE49-F238E27FC236}">
                <a16:creationId xmlns:a16="http://schemas.microsoft.com/office/drawing/2014/main" id="{D462E704-58F7-7E4B-9BF8-9058340A79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1223" y="4223566"/>
            <a:ext cx="540169" cy="461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6" name="グループ化 55">
            <a:extLst>
              <a:ext uri="{FF2B5EF4-FFF2-40B4-BE49-F238E27FC236}">
                <a16:creationId xmlns:a16="http://schemas.microsoft.com/office/drawing/2014/main" id="{7167AA32-FB8E-B444-8189-48019C98D29D}"/>
              </a:ext>
            </a:extLst>
          </p:cNvPr>
          <p:cNvGrpSpPr/>
          <p:nvPr/>
        </p:nvGrpSpPr>
        <p:grpSpPr>
          <a:xfrm>
            <a:off x="4156048" y="893224"/>
            <a:ext cx="7406565" cy="1213307"/>
            <a:chOff x="4156048" y="893224"/>
            <a:chExt cx="7406565" cy="1213307"/>
          </a:xfrm>
        </p:grpSpPr>
        <p:sp>
          <p:nvSpPr>
            <p:cNvPr id="53" name="角丸四角形 52">
              <a:extLst>
                <a:ext uri="{FF2B5EF4-FFF2-40B4-BE49-F238E27FC236}">
                  <a16:creationId xmlns:a16="http://schemas.microsoft.com/office/drawing/2014/main" id="{99B3BE46-6F7B-B54E-B148-EEFA527FC358}"/>
                </a:ext>
              </a:extLst>
            </p:cNvPr>
            <p:cNvSpPr/>
            <p:nvPr/>
          </p:nvSpPr>
          <p:spPr>
            <a:xfrm>
              <a:off x="4156048" y="1144542"/>
              <a:ext cx="7406565" cy="961989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2" name="テキスト ボックス 51">
              <a:extLst>
                <a:ext uri="{FF2B5EF4-FFF2-40B4-BE49-F238E27FC236}">
                  <a16:creationId xmlns:a16="http://schemas.microsoft.com/office/drawing/2014/main" id="{D92368E6-AA48-A34E-ADD4-05C2771FDCAE}"/>
                </a:ext>
              </a:extLst>
            </p:cNvPr>
            <p:cNvSpPr txBox="1"/>
            <p:nvPr/>
          </p:nvSpPr>
          <p:spPr>
            <a:xfrm>
              <a:off x="4310411" y="1255081"/>
              <a:ext cx="7199138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2200" dirty="0"/>
                <a:t>Docker </a:t>
              </a:r>
              <a:r>
                <a:rPr kumimoji="1" lang="ja-JP" altLang="en-US" sz="2200"/>
                <a:t>を通して</a:t>
              </a:r>
              <a:r>
                <a:rPr kumimoji="1" lang="en-US" altLang="ja-JP" sz="2200" dirty="0"/>
                <a:t> </a:t>
              </a:r>
              <a:r>
                <a:rPr kumimoji="1" lang="en-US" altLang="ja-JP" sz="2200" dirty="0" err="1"/>
                <a:t>Cefore</a:t>
              </a:r>
              <a:r>
                <a:rPr kumimoji="1" lang="en-US" altLang="ja-JP" sz="2200" dirty="0"/>
                <a:t> </a:t>
              </a:r>
              <a:r>
                <a:rPr kumimoji="1" lang="ja-JP" altLang="en-US" sz="2200"/>
                <a:t>に触れて</a:t>
              </a:r>
              <a:r>
                <a:rPr kumimoji="1" lang="en-US" altLang="ja-JP" sz="2200" dirty="0"/>
                <a:t> ICN </a:t>
              </a:r>
              <a:r>
                <a:rPr kumimoji="1" lang="ja-JP" altLang="en-US" sz="2200"/>
                <a:t>通信の良さ（マルチキャスト）を視覚的に体感すること</a:t>
              </a:r>
              <a:endParaRPr kumimoji="1" lang="en-US" altLang="ja-JP" sz="2200" dirty="0"/>
            </a:p>
          </p:txBody>
        </p:sp>
        <p:sp>
          <p:nvSpPr>
            <p:cNvPr id="55" name="正方形/長方形 54">
              <a:extLst>
                <a:ext uri="{FF2B5EF4-FFF2-40B4-BE49-F238E27FC236}">
                  <a16:creationId xmlns:a16="http://schemas.microsoft.com/office/drawing/2014/main" id="{46575823-530A-FC4A-BB10-7801511D8873}"/>
                </a:ext>
              </a:extLst>
            </p:cNvPr>
            <p:cNvSpPr/>
            <p:nvPr/>
          </p:nvSpPr>
          <p:spPr>
            <a:xfrm>
              <a:off x="4267491" y="893224"/>
              <a:ext cx="86754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ja-JP" sz="2400" b="1" dirty="0">
                  <a:solidFill>
                    <a:srgbClr val="0070C0"/>
                  </a:solidFill>
                </a:rPr>
                <a:t>Goal</a:t>
              </a:r>
              <a:endParaRPr lang="ja-JP" altLang="en-US" sz="2400" b="1">
                <a:solidFill>
                  <a:srgbClr val="0070C0"/>
                </a:solidFill>
              </a:endParaRPr>
            </a:p>
          </p:txBody>
        </p:sp>
      </p:grpSp>
      <p:sp>
        <p:nvSpPr>
          <p:cNvPr id="57" name="正方形/長方形 56">
            <a:extLst>
              <a:ext uri="{FF2B5EF4-FFF2-40B4-BE49-F238E27FC236}">
                <a16:creationId xmlns:a16="http://schemas.microsoft.com/office/drawing/2014/main" id="{12684B58-BEB7-D240-8026-D42950FCAE3C}"/>
              </a:ext>
            </a:extLst>
          </p:cNvPr>
          <p:cNvSpPr/>
          <p:nvPr/>
        </p:nvSpPr>
        <p:spPr>
          <a:xfrm>
            <a:off x="232568" y="6435230"/>
            <a:ext cx="232281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>
                <a:solidFill>
                  <a:schemeClr val="accent3"/>
                </a:solidFill>
              </a:rPr>
              <a:t>*</a:t>
            </a:r>
            <a:r>
              <a:rPr lang="en-US" altLang="ja-JP" sz="1400" dirty="0"/>
              <a:t> </a:t>
            </a:r>
            <a:r>
              <a:rPr lang="ja-JP" altLang="en-US" sz="1400"/>
              <a:t>https://peach.blender.org/</a:t>
            </a:r>
          </a:p>
        </p:txBody>
      </p:sp>
      <p:sp>
        <p:nvSpPr>
          <p:cNvPr id="58" name="正方形/長方形 57">
            <a:extLst>
              <a:ext uri="{FF2B5EF4-FFF2-40B4-BE49-F238E27FC236}">
                <a16:creationId xmlns:a16="http://schemas.microsoft.com/office/drawing/2014/main" id="{C1E2AA38-3C19-A641-A07B-062B72C7B928}"/>
              </a:ext>
            </a:extLst>
          </p:cNvPr>
          <p:cNvSpPr/>
          <p:nvPr/>
        </p:nvSpPr>
        <p:spPr>
          <a:xfrm>
            <a:off x="2200605" y="1173728"/>
            <a:ext cx="25519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>
                <a:solidFill>
                  <a:schemeClr val="accent3"/>
                </a:solidFill>
              </a:rPr>
              <a:t>*</a:t>
            </a:r>
            <a:endParaRPr lang="ja-JP" altLang="en-US" sz="140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33604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DCE006B-BD30-5340-88DA-5CCC5AFCED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ja-JP" dirty="0"/>
              <a:t>Docker 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1DAFC50-F5AB-5144-8021-EA224F105F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4306" y="1034344"/>
            <a:ext cx="6931480" cy="3306928"/>
          </a:xfrm>
        </p:spPr>
        <p:txBody>
          <a:bodyPr>
            <a:normAutofit/>
          </a:bodyPr>
          <a:lstStyle/>
          <a:p>
            <a:r>
              <a:rPr lang="en-US" altLang="ja-JP" sz="2000" dirty="0"/>
              <a:t>Docker</a:t>
            </a:r>
            <a:r>
              <a:rPr lang="ja-JP" altLang="en-US" sz="2000"/>
              <a:t>社開発の</a:t>
            </a:r>
            <a:r>
              <a:rPr lang="en-US" altLang="ja-JP" sz="2000" dirty="0"/>
              <a:t> Container</a:t>
            </a:r>
            <a:r>
              <a:rPr lang="ja-JP" altLang="en-US" sz="2000"/>
              <a:t>（コンテナ）型仮想環境を作成、</a:t>
            </a:r>
            <a:r>
              <a:rPr lang="en-US" altLang="ja-JP" sz="2000" dirty="0"/>
              <a:t> </a:t>
            </a:r>
          </a:p>
          <a:p>
            <a:pPr marL="0" indent="0">
              <a:buNone/>
            </a:pPr>
            <a:r>
              <a:rPr lang="en-US" altLang="ja-JP" sz="2000" dirty="0"/>
              <a:t>    </a:t>
            </a:r>
            <a:r>
              <a:rPr lang="ja-JP" altLang="en-US" sz="2000"/>
              <a:t>配布、実行するためのプラットフォーム</a:t>
            </a:r>
            <a:endParaRPr lang="en-US" altLang="ja-JP" sz="2000" dirty="0"/>
          </a:p>
          <a:p>
            <a:pPr marL="0" indent="0">
              <a:buNone/>
            </a:pPr>
            <a:endParaRPr lang="en-US" altLang="ja-JP" sz="500" dirty="0"/>
          </a:p>
          <a:p>
            <a:r>
              <a:rPr lang="ja-JP" altLang="en-US" sz="2000"/>
              <a:t>コンテナ</a:t>
            </a:r>
            <a:r>
              <a:rPr lang="en-US" altLang="ja-JP" sz="2000" dirty="0"/>
              <a:t> </a:t>
            </a:r>
            <a:r>
              <a:rPr kumimoji="1" lang="ja-JP" altLang="en-US" sz="2000"/>
              <a:t>と</a:t>
            </a:r>
            <a:r>
              <a:rPr kumimoji="1" lang="en-US" altLang="ja-JP" sz="2000" dirty="0"/>
              <a:t> </a:t>
            </a:r>
            <a:r>
              <a:rPr kumimoji="1" lang="ja-JP" altLang="en-US" sz="2000"/>
              <a:t>仮想マシン（</a:t>
            </a:r>
            <a:r>
              <a:rPr kumimoji="1" lang="en-US" altLang="ja-JP" sz="2000" dirty="0"/>
              <a:t>VM</a:t>
            </a:r>
            <a:r>
              <a:rPr kumimoji="1" lang="ja-JP" altLang="en-US" sz="2000"/>
              <a:t>）の違い</a:t>
            </a:r>
            <a:endParaRPr kumimoji="1" lang="en-US" altLang="ja-JP" sz="2000" dirty="0"/>
          </a:p>
          <a:p>
            <a:pPr lvl="1"/>
            <a:r>
              <a:rPr lang="en-US" altLang="ja-JP" sz="1800" dirty="0"/>
              <a:t>VirtualBox</a:t>
            </a:r>
            <a:r>
              <a:rPr lang="ja-JP" altLang="en-US" sz="1800"/>
              <a:t>などの仮想マシンではホスト</a:t>
            </a:r>
            <a:r>
              <a:rPr lang="en-US" altLang="ja-JP" sz="1800" dirty="0"/>
              <a:t>OS</a:t>
            </a:r>
            <a:r>
              <a:rPr lang="ja-JP" altLang="en-US" sz="1800"/>
              <a:t>上でハイパーバイザを利用しゲスト</a:t>
            </a:r>
            <a:r>
              <a:rPr lang="en-US" altLang="ja-JP" sz="1800" dirty="0"/>
              <a:t>OS</a:t>
            </a:r>
            <a:r>
              <a:rPr lang="ja-JP" altLang="en-US" sz="1800"/>
              <a:t>を動かし、その上でミドルウェアなどを動かす</a:t>
            </a:r>
            <a:endParaRPr lang="en-US" altLang="ja-JP" sz="1800" dirty="0"/>
          </a:p>
          <a:p>
            <a:pPr lvl="1"/>
            <a:r>
              <a:rPr lang="en-US" altLang="ja-JP" sz="1800" dirty="0"/>
              <a:t>Container</a:t>
            </a:r>
            <a:r>
              <a:rPr lang="ja-JP" altLang="en-US" sz="1800"/>
              <a:t>はホストマシンのカーネルを利用してプロセスやユーザなどを隔離することで、あたかも別マシンが動いているかのように実行できるため、軽量で高速に起動・停止等が可能</a:t>
            </a:r>
          </a:p>
          <a:p>
            <a:pPr marL="0" indent="0">
              <a:buNone/>
            </a:pPr>
            <a:endParaRPr kumimoji="1" lang="en-US" altLang="ja-JP" sz="1800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62DE1388-A562-B347-A531-E382E1EE2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F6148-85E7-D04E-BCE7-AA55DEF7F0BF}" type="slidenum">
              <a:rPr kumimoji="1" lang="ja-JP" altLang="en-US" smtClean="0"/>
              <a:pPr/>
              <a:t>4</a:t>
            </a:fld>
            <a:endParaRPr kumimoji="1" lang="ja-JP" altLang="en-US"/>
          </a:p>
        </p:txBody>
      </p:sp>
      <p:pic>
        <p:nvPicPr>
          <p:cNvPr id="5" name="Picture 2" descr="Launch Web with Docker | (日本語) 株式会社ブリスウェル ベトナム">
            <a:extLst>
              <a:ext uri="{FF2B5EF4-FFF2-40B4-BE49-F238E27FC236}">
                <a16:creationId xmlns:a16="http://schemas.microsoft.com/office/drawing/2014/main" id="{A9A47A64-773B-294D-B146-242F4C8CB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7696" y="1425437"/>
            <a:ext cx="778966" cy="665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Black Everyday Company: docker-composeのvolumesで指定したホストのディレクトリがマウントされずハマった">
            <a:extLst>
              <a:ext uri="{FF2B5EF4-FFF2-40B4-BE49-F238E27FC236}">
                <a16:creationId xmlns:a16="http://schemas.microsoft.com/office/drawing/2014/main" id="{6610EE82-7CBF-7B4E-9A1C-13AF6F0233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68" r="22376"/>
          <a:stretch/>
        </p:blipFill>
        <p:spPr bwMode="auto">
          <a:xfrm>
            <a:off x="2843392" y="4340429"/>
            <a:ext cx="640788" cy="624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VMとコンテナ比較">
            <a:extLst>
              <a:ext uri="{FF2B5EF4-FFF2-40B4-BE49-F238E27FC236}">
                <a16:creationId xmlns:a16="http://schemas.microsoft.com/office/drawing/2014/main" id="{B40E84A4-F62B-EC4D-9AF6-D1C5DFC0E2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9208" y="1280604"/>
            <a:ext cx="4398486" cy="2503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03C027F4-0952-5A41-B539-BADBA88853FE}"/>
              </a:ext>
            </a:extLst>
          </p:cNvPr>
          <p:cNvSpPr/>
          <p:nvPr/>
        </p:nvSpPr>
        <p:spPr>
          <a:xfrm>
            <a:off x="663358" y="6431057"/>
            <a:ext cx="344677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/>
              <a:t>[1] </a:t>
            </a:r>
            <a:r>
              <a:rPr lang="ja-JP" altLang="en-US" sz="1400"/>
              <a:t>https://knowledge.sakura.ad.jp/13265/</a:t>
            </a:r>
          </a:p>
        </p:txBody>
      </p:sp>
      <p:sp>
        <p:nvSpPr>
          <p:cNvPr id="10" name="コンテンツ プレースホルダー 2">
            <a:extLst>
              <a:ext uri="{FF2B5EF4-FFF2-40B4-BE49-F238E27FC236}">
                <a16:creationId xmlns:a16="http://schemas.microsoft.com/office/drawing/2014/main" id="{D81DA48A-7437-D142-B98E-662BFE6A8E83}"/>
              </a:ext>
            </a:extLst>
          </p:cNvPr>
          <p:cNvSpPr txBox="1">
            <a:spLocks/>
          </p:cNvSpPr>
          <p:nvPr/>
        </p:nvSpPr>
        <p:spPr>
          <a:xfrm>
            <a:off x="344306" y="4652469"/>
            <a:ext cx="7166326" cy="1316033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228600" indent="-3024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004EA2"/>
              </a:buClr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  <a:cs typeface="+mn-cs"/>
              </a:defRPr>
            </a:lvl1pPr>
            <a:lvl2pPr marL="685800" indent="-3024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004EA2"/>
              </a:buClr>
              <a:buSzPct val="80000"/>
              <a:buFont typeface=".Hiragino Kaku Gothic Interface W3"/>
              <a:buChar char="－"/>
              <a:defRPr kumimoji="1" sz="2200" kern="12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  <a:cs typeface="+mn-cs"/>
              </a:defRPr>
            </a:lvl2pPr>
            <a:lvl3pPr marL="1143000" indent="-3024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004EA2"/>
              </a:buClr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  <a:cs typeface="+mn-cs"/>
              </a:defRPr>
            </a:lvl3pPr>
            <a:lvl4pPr marL="1600200" indent="-3024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004EA2"/>
              </a:buClr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  <a:cs typeface="+mn-cs"/>
              </a:defRPr>
            </a:lvl4pPr>
            <a:lvl5pPr marL="2057400" indent="-3024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004EA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000" dirty="0"/>
              <a:t>Docker compose</a:t>
            </a:r>
          </a:p>
          <a:p>
            <a:pPr lvl="1"/>
            <a:r>
              <a:rPr lang="ja-JP" altLang="en-US" sz="1800"/>
              <a:t>複数のコンテナを一度に定義して実行するための</a:t>
            </a:r>
            <a:r>
              <a:rPr lang="en-US" altLang="ja-JP" sz="1800" dirty="0"/>
              <a:t>Docker </a:t>
            </a:r>
            <a:r>
              <a:rPr lang="ja-JP" altLang="en-US" sz="1800"/>
              <a:t>アプリケーション用ツール</a:t>
            </a:r>
            <a:endParaRPr lang="en-US" altLang="ja-JP" sz="1800" dirty="0"/>
          </a:p>
          <a:p>
            <a:pPr lvl="1"/>
            <a:r>
              <a:rPr lang="en-US" altLang="ja-JP" sz="1800" dirty="0"/>
              <a:t>YAML</a:t>
            </a:r>
            <a:r>
              <a:rPr lang="ja-JP" altLang="en-US" sz="1800"/>
              <a:t>形式で記載</a:t>
            </a:r>
          </a:p>
          <a:p>
            <a:endParaRPr lang="en-US" altLang="ja-JP" sz="1600" dirty="0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DDDED4C1-9846-8D4B-BD30-E9DDCDCDD980}"/>
              </a:ext>
            </a:extLst>
          </p:cNvPr>
          <p:cNvSpPr/>
          <p:nvPr/>
        </p:nvSpPr>
        <p:spPr>
          <a:xfrm>
            <a:off x="8157497" y="3912775"/>
            <a:ext cx="298190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/>
              <a:t>VM </a:t>
            </a:r>
            <a:r>
              <a:rPr lang="ja-JP" altLang="en-US" sz="1400"/>
              <a:t>と</a:t>
            </a:r>
            <a:r>
              <a:rPr lang="en-US" altLang="ja-JP" sz="1400" dirty="0"/>
              <a:t> </a:t>
            </a:r>
            <a:r>
              <a:rPr lang="ja-JP" altLang="en-US" sz="1400"/>
              <a:t>コンテナの比較</a:t>
            </a:r>
            <a:r>
              <a:rPr lang="en-US" altLang="ja-JP" sz="1400" dirty="0"/>
              <a:t> </a:t>
            </a:r>
            <a:r>
              <a:rPr lang="ja-JP" altLang="en-US" sz="1400"/>
              <a:t>（</a:t>
            </a:r>
            <a:r>
              <a:rPr lang="en-US" altLang="ja-JP" sz="1400" dirty="0"/>
              <a:t>[1] </a:t>
            </a:r>
            <a:r>
              <a:rPr lang="ja-JP" altLang="en-US" sz="1400"/>
              <a:t>より引用）</a:t>
            </a:r>
          </a:p>
        </p:txBody>
      </p:sp>
    </p:spTree>
    <p:extLst>
      <p:ext uri="{BB962C8B-B14F-4D97-AF65-F5344CB8AC3E}">
        <p14:creationId xmlns:p14="http://schemas.microsoft.com/office/powerpoint/2010/main" val="13175664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C0F1C0C-1CB3-A244-96E4-772B08FC1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 dirty="0" err="1"/>
              <a:t>C</a:t>
            </a:r>
            <a:r>
              <a:rPr kumimoji="1" lang="en-US" altLang="ja-JP" dirty="0" err="1"/>
              <a:t>efore</a:t>
            </a:r>
            <a:r>
              <a:rPr kumimoji="1" lang="en-US" altLang="ja-JP" dirty="0"/>
              <a:t>/Docker </a:t>
            </a:r>
            <a:r>
              <a:rPr lang="en-US" altLang="ja-JP" dirty="0"/>
              <a:t>image </a:t>
            </a:r>
            <a:r>
              <a:rPr lang="ja-JP" altLang="en-US"/>
              <a:t>のダウンロード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96BDFCD-955B-F046-9B80-D85ECFDCA6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507" y="1012825"/>
            <a:ext cx="6412420" cy="4351338"/>
          </a:xfrm>
        </p:spPr>
        <p:txBody>
          <a:bodyPr>
            <a:normAutofit/>
          </a:bodyPr>
          <a:lstStyle/>
          <a:p>
            <a:r>
              <a:rPr kumimoji="1" lang="en-US" altLang="ja-JP" sz="1800" dirty="0"/>
              <a:t>GitHub web install</a:t>
            </a:r>
          </a:p>
          <a:p>
            <a:pPr lvl="1"/>
            <a:r>
              <a:rPr lang="en-US" altLang="ja-JP" sz="1800" dirty="0">
                <a:hlinkClick r:id="rId2"/>
              </a:rPr>
              <a:t>https://github.com/cefore/2021-hands-on /</a:t>
            </a:r>
            <a:r>
              <a:rPr lang="en-US" altLang="ja-JP" sz="1800" dirty="0"/>
              <a:t> </a:t>
            </a:r>
            <a:r>
              <a:rPr lang="ja-JP" altLang="en-US" sz="1800"/>
              <a:t>にアクセス</a:t>
            </a:r>
            <a:endParaRPr lang="en-US" altLang="ja-JP" sz="1800" dirty="0"/>
          </a:p>
          <a:p>
            <a:pPr lvl="1"/>
            <a:r>
              <a:rPr lang="en-US" altLang="ja-JP" sz="1800" dirty="0"/>
              <a:t>             </a:t>
            </a:r>
            <a:r>
              <a:rPr lang="ja-JP" altLang="en-US" sz="1800"/>
              <a:t>から</a:t>
            </a:r>
            <a:r>
              <a:rPr lang="en-US" altLang="ja-JP" sz="1800" dirty="0"/>
              <a:t> zip </a:t>
            </a:r>
            <a:r>
              <a:rPr lang="ja-JP" altLang="en-US" sz="1800"/>
              <a:t>をダウンロード</a:t>
            </a:r>
            <a:endParaRPr lang="en-US" altLang="ja-JP" sz="1800" dirty="0"/>
          </a:p>
          <a:p>
            <a:pPr lvl="1"/>
            <a:r>
              <a:rPr lang="ja-JP" altLang="en-US" sz="1800"/>
              <a:t>任意のディレクトリに展開</a:t>
            </a:r>
            <a:endParaRPr lang="en-US" altLang="ja-JP" sz="1800" dirty="0"/>
          </a:p>
          <a:p>
            <a:endParaRPr lang="en-US" altLang="ja-JP" sz="1800" dirty="0"/>
          </a:p>
          <a:p>
            <a:r>
              <a:rPr lang="en-US" altLang="ja-JP" sz="1800" dirty="0"/>
              <a:t>GitHub CUI install</a:t>
            </a:r>
          </a:p>
          <a:p>
            <a:pPr lvl="1"/>
            <a:r>
              <a:rPr lang="en-US" altLang="ja-JP" sz="1800" dirty="0" err="1"/>
              <a:t>sudo</a:t>
            </a:r>
            <a:r>
              <a:rPr lang="en-US" altLang="ja-JP" sz="1800" dirty="0"/>
              <a:t> apt install git</a:t>
            </a:r>
          </a:p>
          <a:p>
            <a:pPr lvl="1"/>
            <a:r>
              <a:rPr lang="en-US" altLang="ja-JP" sz="1800" dirty="0"/>
              <a:t>git clone https://</a:t>
            </a:r>
            <a:r>
              <a:rPr lang="en-US" altLang="ja-JP" sz="1800" dirty="0" err="1"/>
              <a:t>github.com</a:t>
            </a:r>
            <a:r>
              <a:rPr lang="en-US" altLang="ja-JP" sz="1800" dirty="0"/>
              <a:t>/</a:t>
            </a:r>
            <a:r>
              <a:rPr lang="en-US" altLang="ja-JP" sz="1800" dirty="0" err="1"/>
              <a:t>cefore</a:t>
            </a:r>
            <a:r>
              <a:rPr lang="en-US" altLang="ja-JP" sz="1800" dirty="0"/>
              <a:t>/2021-hands-on.git</a:t>
            </a:r>
          </a:p>
          <a:p>
            <a:pPr marL="383400" lvl="1" indent="0">
              <a:buNone/>
            </a:pPr>
            <a:endParaRPr lang="en-US" altLang="ja-JP" sz="1800" dirty="0"/>
          </a:p>
          <a:p>
            <a:r>
              <a:rPr kumimoji="1" lang="en-US" altLang="ja-JP" sz="1800" dirty="0"/>
              <a:t>Docker Hub</a:t>
            </a:r>
          </a:p>
          <a:p>
            <a:pPr lvl="1"/>
            <a:r>
              <a:rPr lang="en-US" altLang="ja-JP" sz="1600" dirty="0"/>
              <a:t>https://</a:t>
            </a:r>
            <a:r>
              <a:rPr lang="en-US" altLang="ja-JP" sz="1600" dirty="0" err="1"/>
              <a:t>hub.docker.com</a:t>
            </a:r>
            <a:r>
              <a:rPr lang="en-US" altLang="ja-JP" sz="1600" dirty="0"/>
              <a:t>/</a:t>
            </a:r>
            <a:endParaRPr kumimoji="1" lang="en-US" altLang="ja-JP" sz="1600" dirty="0"/>
          </a:p>
          <a:p>
            <a:pPr lvl="1"/>
            <a:endParaRPr lang="en-US" altLang="ja-JP" sz="1800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F9E2F788-DEF9-004C-B3CB-C60CBCDFF9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F6148-85E7-D04E-BCE7-AA55DEF7F0BF}" type="slidenum">
              <a:rPr kumimoji="1" lang="ja-JP" altLang="en-US" smtClean="0"/>
              <a:pPr/>
              <a:t>5</a:t>
            </a:fld>
            <a:endParaRPr kumimoji="1" lang="ja-JP" altLang="en-US"/>
          </a:p>
        </p:txBody>
      </p:sp>
      <p:grpSp>
        <p:nvGrpSpPr>
          <p:cNvPr id="13" name="グループ化 12">
            <a:extLst>
              <a:ext uri="{FF2B5EF4-FFF2-40B4-BE49-F238E27FC236}">
                <a16:creationId xmlns:a16="http://schemas.microsoft.com/office/drawing/2014/main" id="{A4C0CA55-DB00-6F4F-B7E3-3EDDB0EF1AA3}"/>
              </a:ext>
            </a:extLst>
          </p:cNvPr>
          <p:cNvGrpSpPr/>
          <p:nvPr/>
        </p:nvGrpSpPr>
        <p:grpSpPr>
          <a:xfrm>
            <a:off x="1022883" y="4951725"/>
            <a:ext cx="5261689" cy="1447177"/>
            <a:chOff x="1058411" y="5344921"/>
            <a:chExt cx="5182605" cy="1425426"/>
          </a:xfrm>
        </p:grpSpPr>
        <p:pic>
          <p:nvPicPr>
            <p:cNvPr id="10" name="図 9">
              <a:extLst>
                <a:ext uri="{FF2B5EF4-FFF2-40B4-BE49-F238E27FC236}">
                  <a16:creationId xmlns:a16="http://schemas.microsoft.com/office/drawing/2014/main" id="{99378ABB-F561-2C40-BDD3-DC294236CC6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58411" y="5344921"/>
              <a:ext cx="5182605" cy="471642"/>
            </a:xfrm>
            <a:prstGeom prst="rect">
              <a:avLst/>
            </a:prstGeom>
          </p:spPr>
        </p:pic>
        <p:pic>
          <p:nvPicPr>
            <p:cNvPr id="12" name="図 11">
              <a:extLst>
                <a:ext uri="{FF2B5EF4-FFF2-40B4-BE49-F238E27FC236}">
                  <a16:creationId xmlns:a16="http://schemas.microsoft.com/office/drawing/2014/main" id="{9041EDF1-B918-DA4D-BE12-5B87D143CA7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58411" y="5845174"/>
              <a:ext cx="5182605" cy="925173"/>
            </a:xfrm>
            <a:prstGeom prst="rect">
              <a:avLst/>
            </a:prstGeom>
          </p:spPr>
        </p:pic>
      </p:grp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DB2F8E3A-1E3E-3845-88FB-AA2583F34E2F}"/>
              </a:ext>
            </a:extLst>
          </p:cNvPr>
          <p:cNvSpPr/>
          <p:nvPr/>
        </p:nvSpPr>
        <p:spPr>
          <a:xfrm>
            <a:off x="10951266" y="62542"/>
            <a:ext cx="1152128" cy="216025"/>
          </a:xfrm>
          <a:prstGeom prst="rect">
            <a:avLst/>
          </a:prstGeom>
          <a:solidFill>
            <a:srgbClr val="9BBB59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600" b="0" i="0" u="none" strike="noStrike" kern="0" cap="none" spc="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メイリオ"/>
                <a:cs typeface="+mn-cs"/>
              </a:rPr>
              <a:t>Practice</a:t>
            </a:r>
            <a:endParaRPr kumimoji="0" lang="ja-JP" altLang="en-US" sz="1600" b="0" i="0" u="none" strike="noStrike" kern="0" cap="none" spc="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メイリオ"/>
            </a:endParaRP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6A0B7653-1C10-BB4C-AEA2-1CFAB62340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5686" y="979325"/>
            <a:ext cx="5211233" cy="4211819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51CE96C7-4140-1448-AE5E-E18CEB85D1B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019" t="9689" r="1442" b="6186"/>
          <a:stretch/>
        </p:blipFill>
        <p:spPr>
          <a:xfrm>
            <a:off x="1208794" y="1761312"/>
            <a:ext cx="584323" cy="227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6930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A976B1F-66A4-4244-A1F9-DC6A9AD49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ja-JP" altLang="en-US"/>
              <a:t>サンプルコード（</a:t>
            </a:r>
            <a:r>
              <a:rPr kumimoji="1" lang="en-US" altLang="ja-JP" dirty="0" err="1"/>
              <a:t>cefore</a:t>
            </a:r>
            <a:r>
              <a:rPr kumimoji="1" lang="en-US" altLang="ja-JP" dirty="0"/>
              <a:t>/2021-hands-on</a:t>
            </a:r>
            <a:r>
              <a:rPr kumimoji="1" lang="ja-JP" altLang="en-US"/>
              <a:t>）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766931A-6EF6-E44C-9982-41650ED8AD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5190" y="1182062"/>
            <a:ext cx="7352106" cy="3424420"/>
          </a:xfrm>
        </p:spPr>
        <p:txBody>
          <a:bodyPr>
            <a:normAutofit/>
          </a:bodyPr>
          <a:lstStyle/>
          <a:p>
            <a:r>
              <a:rPr lang="en-US" altLang="ja-JP" sz="1800" dirty="0"/>
              <a:t>2021-hand-on</a:t>
            </a:r>
          </a:p>
          <a:p>
            <a:pPr lvl="1"/>
            <a:r>
              <a:rPr lang="en-US" altLang="ja-JP" sz="1600" dirty="0"/>
              <a:t>material					</a:t>
            </a:r>
            <a:r>
              <a:rPr lang="ja-JP" altLang="en-US" sz="1600"/>
              <a:t>配布資料</a:t>
            </a:r>
            <a:endParaRPr lang="en-US" altLang="ja-JP" sz="1600" dirty="0"/>
          </a:p>
          <a:p>
            <a:pPr lvl="2"/>
            <a:r>
              <a:rPr lang="en-US" altLang="ja-JP" sz="1400" dirty="0"/>
              <a:t>ICN-</a:t>
            </a:r>
            <a:r>
              <a:rPr lang="en-US" altLang="ja-JP" sz="1400" dirty="0" err="1"/>
              <a:t>Cefore</a:t>
            </a:r>
            <a:r>
              <a:rPr lang="en-US" altLang="ja-JP" sz="1400" dirty="0"/>
              <a:t>-</a:t>
            </a:r>
            <a:r>
              <a:rPr lang="en-US" altLang="ja-JP" sz="1400" dirty="0" err="1"/>
              <a:t>Cefpyco</a:t>
            </a:r>
            <a:endParaRPr lang="en-US" altLang="ja-JP" sz="1400" dirty="0"/>
          </a:p>
          <a:p>
            <a:pPr lvl="2"/>
            <a:r>
              <a:rPr lang="en-US" altLang="ja-JP" sz="1400" dirty="0"/>
              <a:t>Practice-A_</a:t>
            </a:r>
          </a:p>
          <a:p>
            <a:pPr lvl="2"/>
            <a:r>
              <a:rPr lang="en-US" altLang="ja-JP" sz="1400" dirty="0"/>
              <a:t>Practice-B_</a:t>
            </a:r>
          </a:p>
          <a:p>
            <a:pPr lvl="2"/>
            <a:r>
              <a:rPr lang="en-US" altLang="ja-JP" sz="1400" dirty="0"/>
              <a:t>Practice-C_</a:t>
            </a:r>
          </a:p>
          <a:p>
            <a:pPr lvl="2"/>
            <a:r>
              <a:rPr lang="en-US" altLang="ja-JP" sz="1400" dirty="0"/>
              <a:t>2021082_ICN-ken_Cefore-handson_preparation.pdf</a:t>
            </a:r>
          </a:p>
          <a:p>
            <a:pPr lvl="1"/>
            <a:r>
              <a:rPr lang="en-US" altLang="ja-JP" sz="1600" dirty="0"/>
              <a:t>practice-A					Practice A: </a:t>
            </a:r>
            <a:r>
              <a:rPr lang="ja-JP" altLang="en-US" sz="1600"/>
              <a:t>（速水）</a:t>
            </a:r>
            <a:endParaRPr lang="en-US" altLang="ja-JP" sz="1600" dirty="0"/>
          </a:p>
          <a:p>
            <a:pPr lvl="1"/>
            <a:r>
              <a:rPr lang="en-US" altLang="ja-JP" sz="1600" dirty="0"/>
              <a:t>practice-B					Practice B: </a:t>
            </a:r>
            <a:r>
              <a:rPr lang="ja-JP" altLang="en-US" sz="1600"/>
              <a:t>（大岡）</a:t>
            </a:r>
            <a:endParaRPr lang="en-US" altLang="ja-JP" sz="1600" dirty="0"/>
          </a:p>
          <a:p>
            <a:pPr lvl="1"/>
            <a:r>
              <a:rPr lang="en-US" altLang="ja-JP" sz="1600" dirty="0"/>
              <a:t>practice-C					Practice C: </a:t>
            </a:r>
            <a:r>
              <a:rPr lang="ja-JP" altLang="en-US" sz="1600"/>
              <a:t>（松園）</a:t>
            </a:r>
            <a:endParaRPr lang="en-US" altLang="ja-JP" sz="1600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D794CB6-2470-F94B-856A-BE9F3C3A34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F6148-85E7-D04E-BCE7-AA55DEF7F0BF}" type="slidenum">
              <a:rPr kumimoji="1" lang="ja-JP" altLang="en-US" smtClean="0"/>
              <a:pPr/>
              <a:t>6</a:t>
            </a:fld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1EDAB506-CDF2-6A4B-B6E7-45D63D78FDBE}"/>
              </a:ext>
            </a:extLst>
          </p:cNvPr>
          <p:cNvSpPr/>
          <p:nvPr/>
        </p:nvSpPr>
        <p:spPr>
          <a:xfrm>
            <a:off x="8214114" y="1370069"/>
            <a:ext cx="3407567" cy="4832092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r>
              <a:rPr lang="en-US" altLang="ja-JP" sz="1100" dirty="0">
                <a:solidFill>
                  <a:schemeClr val="bg1"/>
                </a:solidFill>
                <a:latin typeface="Monaco" pitchFamily="2" charset="0"/>
              </a:rPr>
              <a:t>.</a:t>
            </a:r>
          </a:p>
          <a:p>
            <a:r>
              <a:rPr lang="en-US" altLang="ja-JP" sz="1100" dirty="0">
                <a:solidFill>
                  <a:schemeClr val="bg1"/>
                </a:solidFill>
                <a:latin typeface="Monaco" pitchFamily="2" charset="0"/>
              </a:rPr>
              <a:t>├── base</a:t>
            </a:r>
          </a:p>
          <a:p>
            <a:r>
              <a:rPr lang="en-US" altLang="ja-JP" sz="1100" dirty="0">
                <a:solidFill>
                  <a:schemeClr val="bg1"/>
                </a:solidFill>
                <a:latin typeface="Monaco" pitchFamily="2" charset="0"/>
              </a:rPr>
              <a:t>│   └── </a:t>
            </a:r>
            <a:r>
              <a:rPr lang="en-US" altLang="ja-JP" sz="1100" dirty="0" err="1">
                <a:solidFill>
                  <a:schemeClr val="bg1"/>
                </a:solidFill>
                <a:latin typeface="Monaco" pitchFamily="2" charset="0"/>
              </a:rPr>
              <a:t>Dockerfile</a:t>
            </a:r>
            <a:endParaRPr lang="en-US" altLang="ja-JP" sz="1100" dirty="0">
              <a:solidFill>
                <a:schemeClr val="bg1"/>
              </a:solidFill>
              <a:latin typeface="Monaco" pitchFamily="2" charset="0"/>
            </a:endParaRPr>
          </a:p>
          <a:p>
            <a:r>
              <a:rPr lang="en-US" altLang="ja-JP" sz="1100" dirty="0">
                <a:solidFill>
                  <a:schemeClr val="bg1"/>
                </a:solidFill>
                <a:latin typeface="Monaco" pitchFamily="2" charset="0"/>
              </a:rPr>
              <a:t>├── bin</a:t>
            </a:r>
          </a:p>
          <a:p>
            <a:r>
              <a:rPr lang="en-US" altLang="ja-JP" sz="1100" dirty="0">
                <a:solidFill>
                  <a:schemeClr val="bg1"/>
                </a:solidFill>
                <a:latin typeface="Monaco" pitchFamily="2" charset="0"/>
              </a:rPr>
              <a:t>│   ├── bbb.mp4</a:t>
            </a:r>
          </a:p>
          <a:p>
            <a:r>
              <a:rPr lang="en-US" altLang="ja-JP" sz="1100" dirty="0">
                <a:solidFill>
                  <a:schemeClr val="bg1"/>
                </a:solidFill>
                <a:latin typeface="Monaco" pitchFamily="2" charset="0"/>
              </a:rPr>
              <a:t>│   ├── </a:t>
            </a:r>
            <a:r>
              <a:rPr lang="en-US" altLang="ja-JP" sz="1100" dirty="0" err="1">
                <a:solidFill>
                  <a:schemeClr val="bg1"/>
                </a:solidFill>
                <a:latin typeface="Monaco" pitchFamily="2" charset="0"/>
              </a:rPr>
              <a:t>consumer.bash</a:t>
            </a:r>
            <a:endParaRPr lang="en-US" altLang="ja-JP" sz="1100" dirty="0">
              <a:solidFill>
                <a:schemeClr val="bg1"/>
              </a:solidFill>
              <a:latin typeface="Monaco" pitchFamily="2" charset="0"/>
            </a:endParaRPr>
          </a:p>
          <a:p>
            <a:r>
              <a:rPr lang="en-US" altLang="ja-JP" sz="1100" dirty="0">
                <a:solidFill>
                  <a:schemeClr val="bg1"/>
                </a:solidFill>
                <a:latin typeface="Monaco" pitchFamily="2" charset="0"/>
              </a:rPr>
              <a:t>│   └── </a:t>
            </a:r>
            <a:r>
              <a:rPr lang="en-US" altLang="ja-JP" sz="1100" dirty="0" err="1">
                <a:solidFill>
                  <a:schemeClr val="bg1"/>
                </a:solidFill>
                <a:latin typeface="Monaco" pitchFamily="2" charset="0"/>
              </a:rPr>
              <a:t>publisher.bash</a:t>
            </a:r>
            <a:endParaRPr lang="en-US" altLang="ja-JP" sz="1100" dirty="0">
              <a:solidFill>
                <a:schemeClr val="bg1"/>
              </a:solidFill>
              <a:latin typeface="Monaco" pitchFamily="2" charset="0"/>
            </a:endParaRPr>
          </a:p>
          <a:p>
            <a:r>
              <a:rPr lang="en-US" altLang="ja-JP" sz="1100" dirty="0">
                <a:solidFill>
                  <a:schemeClr val="bg1"/>
                </a:solidFill>
                <a:latin typeface="Monaco" pitchFamily="2" charset="0"/>
              </a:rPr>
              <a:t>├── </a:t>
            </a:r>
            <a:r>
              <a:rPr lang="en-US" altLang="ja-JP" sz="1100" dirty="0" err="1">
                <a:solidFill>
                  <a:schemeClr val="bg1"/>
                </a:solidFill>
                <a:latin typeface="Monaco" pitchFamily="2" charset="0"/>
              </a:rPr>
              <a:t>build.bash</a:t>
            </a:r>
            <a:endParaRPr lang="en-US" altLang="ja-JP" sz="1100" dirty="0">
              <a:solidFill>
                <a:schemeClr val="bg1"/>
              </a:solidFill>
              <a:latin typeface="Monaco" pitchFamily="2" charset="0"/>
            </a:endParaRPr>
          </a:p>
          <a:p>
            <a:r>
              <a:rPr lang="en-US" altLang="ja-JP" sz="1100" dirty="0">
                <a:solidFill>
                  <a:schemeClr val="bg1"/>
                </a:solidFill>
                <a:latin typeface="Monaco" pitchFamily="2" charset="0"/>
              </a:rPr>
              <a:t>├── cache</a:t>
            </a:r>
          </a:p>
          <a:p>
            <a:r>
              <a:rPr lang="en-US" altLang="ja-JP" sz="1100" dirty="0">
                <a:solidFill>
                  <a:schemeClr val="bg1"/>
                </a:solidFill>
                <a:latin typeface="Monaco" pitchFamily="2" charset="0"/>
              </a:rPr>
              <a:t>│   ├── </a:t>
            </a:r>
            <a:r>
              <a:rPr lang="en-US" altLang="ja-JP" sz="1100" dirty="0" err="1">
                <a:solidFill>
                  <a:schemeClr val="bg1"/>
                </a:solidFill>
                <a:latin typeface="Monaco" pitchFamily="2" charset="0"/>
              </a:rPr>
              <a:t>Dockerfile</a:t>
            </a:r>
            <a:endParaRPr lang="en-US" altLang="ja-JP" sz="1100" dirty="0">
              <a:solidFill>
                <a:schemeClr val="bg1"/>
              </a:solidFill>
              <a:latin typeface="Monaco" pitchFamily="2" charset="0"/>
            </a:endParaRPr>
          </a:p>
          <a:p>
            <a:r>
              <a:rPr lang="en-US" altLang="ja-JP" sz="1100" dirty="0">
                <a:solidFill>
                  <a:schemeClr val="bg1"/>
                </a:solidFill>
                <a:latin typeface="Monaco" pitchFamily="2" charset="0"/>
              </a:rPr>
              <a:t>│   └── </a:t>
            </a:r>
            <a:r>
              <a:rPr lang="en-US" altLang="ja-JP" sz="1100" dirty="0" err="1">
                <a:solidFill>
                  <a:schemeClr val="bg1"/>
                </a:solidFill>
                <a:latin typeface="Monaco" pitchFamily="2" charset="0"/>
              </a:rPr>
              <a:t>entrypoint.bash</a:t>
            </a:r>
            <a:endParaRPr lang="en-US" altLang="ja-JP" sz="1100" dirty="0">
              <a:solidFill>
                <a:schemeClr val="bg1"/>
              </a:solidFill>
              <a:latin typeface="Monaco" pitchFamily="2" charset="0"/>
            </a:endParaRPr>
          </a:p>
          <a:p>
            <a:r>
              <a:rPr lang="en-US" altLang="ja-JP" sz="1100" dirty="0">
                <a:solidFill>
                  <a:schemeClr val="bg1"/>
                </a:solidFill>
                <a:latin typeface="Monaco" pitchFamily="2" charset="0"/>
              </a:rPr>
              <a:t>├── </a:t>
            </a:r>
            <a:r>
              <a:rPr lang="en-US" altLang="ja-JP" sz="1100" dirty="0" err="1">
                <a:solidFill>
                  <a:schemeClr val="bg1"/>
                </a:solidFill>
                <a:latin typeface="Monaco" pitchFamily="2" charset="0"/>
              </a:rPr>
              <a:t>clean.bash</a:t>
            </a:r>
            <a:endParaRPr lang="en-US" altLang="ja-JP" sz="1100" dirty="0">
              <a:solidFill>
                <a:schemeClr val="bg1"/>
              </a:solidFill>
              <a:latin typeface="Monaco" pitchFamily="2" charset="0"/>
            </a:endParaRPr>
          </a:p>
          <a:p>
            <a:r>
              <a:rPr lang="en-US" altLang="ja-JP" sz="1100" dirty="0">
                <a:solidFill>
                  <a:schemeClr val="bg1"/>
                </a:solidFill>
                <a:latin typeface="Monaco" pitchFamily="2" charset="0"/>
              </a:rPr>
              <a:t>├── </a:t>
            </a:r>
            <a:r>
              <a:rPr lang="en-US" altLang="ja-JP" sz="1100" dirty="0" err="1">
                <a:solidFill>
                  <a:schemeClr val="bg1"/>
                </a:solidFill>
                <a:latin typeface="Monaco" pitchFamily="2" charset="0"/>
              </a:rPr>
              <a:t>csmgr</a:t>
            </a:r>
            <a:endParaRPr lang="en-US" altLang="ja-JP" sz="1100" dirty="0">
              <a:solidFill>
                <a:schemeClr val="bg1"/>
              </a:solidFill>
              <a:latin typeface="Monaco" pitchFamily="2" charset="0"/>
            </a:endParaRPr>
          </a:p>
          <a:p>
            <a:r>
              <a:rPr lang="en-US" altLang="ja-JP" sz="1100" dirty="0">
                <a:solidFill>
                  <a:schemeClr val="bg1"/>
                </a:solidFill>
                <a:latin typeface="Monaco" pitchFamily="2" charset="0"/>
              </a:rPr>
              <a:t>│   ├── </a:t>
            </a:r>
            <a:r>
              <a:rPr lang="en-US" altLang="ja-JP" sz="1100" dirty="0" err="1">
                <a:solidFill>
                  <a:schemeClr val="bg1"/>
                </a:solidFill>
                <a:latin typeface="Monaco" pitchFamily="2" charset="0"/>
              </a:rPr>
              <a:t>Dockerfile</a:t>
            </a:r>
            <a:endParaRPr lang="en-US" altLang="ja-JP" sz="1100" dirty="0">
              <a:solidFill>
                <a:schemeClr val="bg1"/>
              </a:solidFill>
              <a:latin typeface="Monaco" pitchFamily="2" charset="0"/>
            </a:endParaRPr>
          </a:p>
          <a:p>
            <a:r>
              <a:rPr lang="en-US" altLang="ja-JP" sz="1100" dirty="0">
                <a:solidFill>
                  <a:schemeClr val="bg1"/>
                </a:solidFill>
                <a:latin typeface="Monaco" pitchFamily="2" charset="0"/>
              </a:rPr>
              <a:t>│   └── </a:t>
            </a:r>
            <a:r>
              <a:rPr lang="en-US" altLang="ja-JP" sz="1100" dirty="0" err="1">
                <a:solidFill>
                  <a:schemeClr val="bg1"/>
                </a:solidFill>
                <a:latin typeface="Monaco" pitchFamily="2" charset="0"/>
              </a:rPr>
              <a:t>entrypoint.bash</a:t>
            </a:r>
            <a:endParaRPr lang="en-US" altLang="ja-JP" sz="1100" dirty="0">
              <a:solidFill>
                <a:schemeClr val="bg1"/>
              </a:solidFill>
              <a:latin typeface="Monaco" pitchFamily="2" charset="0"/>
            </a:endParaRPr>
          </a:p>
          <a:p>
            <a:r>
              <a:rPr lang="en-US" altLang="ja-JP" sz="1100" dirty="0">
                <a:solidFill>
                  <a:schemeClr val="bg1"/>
                </a:solidFill>
                <a:latin typeface="Monaco" pitchFamily="2" charset="0"/>
              </a:rPr>
              <a:t>├── docker-</a:t>
            </a:r>
            <a:r>
              <a:rPr lang="en-US" altLang="ja-JP" sz="1100" dirty="0" err="1">
                <a:solidFill>
                  <a:schemeClr val="bg1"/>
                </a:solidFill>
                <a:latin typeface="Monaco" pitchFamily="2" charset="0"/>
              </a:rPr>
              <a:t>compose.yml</a:t>
            </a:r>
            <a:endParaRPr lang="en-US" altLang="ja-JP" sz="1100" dirty="0">
              <a:solidFill>
                <a:schemeClr val="bg1"/>
              </a:solidFill>
              <a:latin typeface="Monaco" pitchFamily="2" charset="0"/>
            </a:endParaRPr>
          </a:p>
          <a:p>
            <a:r>
              <a:rPr lang="en-US" altLang="ja-JP" sz="1100" dirty="0">
                <a:solidFill>
                  <a:schemeClr val="bg1"/>
                </a:solidFill>
                <a:latin typeface="Monaco" pitchFamily="2" charset="0"/>
              </a:rPr>
              <a:t>├── docker-</a:t>
            </a:r>
            <a:r>
              <a:rPr lang="en-US" altLang="ja-JP" sz="1100" dirty="0" err="1">
                <a:solidFill>
                  <a:schemeClr val="bg1"/>
                </a:solidFill>
                <a:latin typeface="Monaco" pitchFamily="2" charset="0"/>
              </a:rPr>
              <a:t>compose.yml_global</a:t>
            </a:r>
            <a:r>
              <a:rPr lang="en-US" altLang="ja-JP" sz="1100" dirty="0">
                <a:solidFill>
                  <a:schemeClr val="bg1"/>
                </a:solidFill>
                <a:latin typeface="Monaco" pitchFamily="2" charset="0"/>
              </a:rPr>
              <a:t>-scenario</a:t>
            </a:r>
          </a:p>
          <a:p>
            <a:r>
              <a:rPr lang="en-US" altLang="ja-JP" sz="1100" dirty="0">
                <a:solidFill>
                  <a:schemeClr val="bg1"/>
                </a:solidFill>
                <a:latin typeface="Monaco" pitchFamily="2" charset="0"/>
              </a:rPr>
              <a:t>├── docker-</a:t>
            </a:r>
            <a:r>
              <a:rPr lang="en-US" altLang="ja-JP" sz="1100" dirty="0" err="1">
                <a:solidFill>
                  <a:schemeClr val="bg1"/>
                </a:solidFill>
                <a:latin typeface="Monaco" pitchFamily="2" charset="0"/>
              </a:rPr>
              <a:t>compose.yml_local</a:t>
            </a:r>
            <a:r>
              <a:rPr lang="en-US" altLang="ja-JP" sz="1100" dirty="0">
                <a:solidFill>
                  <a:schemeClr val="bg1"/>
                </a:solidFill>
                <a:latin typeface="Monaco" pitchFamily="2" charset="0"/>
              </a:rPr>
              <a:t>-scenario</a:t>
            </a:r>
          </a:p>
          <a:p>
            <a:r>
              <a:rPr lang="en-US" altLang="ja-JP" sz="1100" dirty="0">
                <a:solidFill>
                  <a:schemeClr val="bg1"/>
                </a:solidFill>
                <a:latin typeface="Monaco" pitchFamily="2" charset="0"/>
              </a:rPr>
              <a:t>├── </a:t>
            </a:r>
            <a:r>
              <a:rPr lang="en-US" altLang="ja-JP" sz="1100" dirty="0" err="1">
                <a:solidFill>
                  <a:schemeClr val="bg1"/>
                </a:solidFill>
                <a:latin typeface="Monaco" pitchFamily="2" charset="0"/>
              </a:rPr>
              <a:t>kill.bash</a:t>
            </a:r>
            <a:endParaRPr lang="en-US" altLang="ja-JP" sz="1100" dirty="0">
              <a:solidFill>
                <a:schemeClr val="bg1"/>
              </a:solidFill>
              <a:latin typeface="Monaco" pitchFamily="2" charset="0"/>
            </a:endParaRPr>
          </a:p>
          <a:p>
            <a:r>
              <a:rPr lang="en-US" altLang="ja-JP" sz="1100" dirty="0">
                <a:solidFill>
                  <a:schemeClr val="bg1"/>
                </a:solidFill>
                <a:latin typeface="Monaco" pitchFamily="2" charset="0"/>
              </a:rPr>
              <a:t>├── min</a:t>
            </a:r>
          </a:p>
          <a:p>
            <a:r>
              <a:rPr lang="en-US" altLang="ja-JP" sz="1100" dirty="0">
                <a:solidFill>
                  <a:schemeClr val="bg1"/>
                </a:solidFill>
                <a:latin typeface="Monaco" pitchFamily="2" charset="0"/>
              </a:rPr>
              <a:t>│   ├── </a:t>
            </a:r>
            <a:r>
              <a:rPr lang="en-US" altLang="ja-JP" sz="1100" dirty="0" err="1">
                <a:solidFill>
                  <a:schemeClr val="bg1"/>
                </a:solidFill>
                <a:latin typeface="Monaco" pitchFamily="2" charset="0"/>
              </a:rPr>
              <a:t>Dockerfile</a:t>
            </a:r>
            <a:endParaRPr lang="en-US" altLang="ja-JP" sz="1100" dirty="0">
              <a:solidFill>
                <a:schemeClr val="bg1"/>
              </a:solidFill>
              <a:latin typeface="Monaco" pitchFamily="2" charset="0"/>
            </a:endParaRPr>
          </a:p>
          <a:p>
            <a:r>
              <a:rPr lang="en-US" altLang="ja-JP" sz="1100" dirty="0">
                <a:solidFill>
                  <a:schemeClr val="bg1"/>
                </a:solidFill>
                <a:latin typeface="Monaco" pitchFamily="2" charset="0"/>
              </a:rPr>
              <a:t>│   └── </a:t>
            </a:r>
            <a:r>
              <a:rPr lang="en-US" altLang="ja-JP" sz="1100" dirty="0" err="1">
                <a:solidFill>
                  <a:schemeClr val="bg1"/>
                </a:solidFill>
                <a:latin typeface="Monaco" pitchFamily="2" charset="0"/>
              </a:rPr>
              <a:t>entrypoint.bash</a:t>
            </a:r>
            <a:endParaRPr lang="en-US" altLang="ja-JP" sz="1100" dirty="0">
              <a:solidFill>
                <a:schemeClr val="bg1"/>
              </a:solidFill>
              <a:latin typeface="Monaco" pitchFamily="2" charset="0"/>
            </a:endParaRPr>
          </a:p>
          <a:p>
            <a:r>
              <a:rPr lang="en-US" altLang="ja-JP" sz="1100" dirty="0">
                <a:solidFill>
                  <a:schemeClr val="bg1"/>
                </a:solidFill>
                <a:latin typeface="Monaco" pitchFamily="2" charset="0"/>
              </a:rPr>
              <a:t>├── </a:t>
            </a:r>
            <a:r>
              <a:rPr lang="en-US" altLang="ja-JP" sz="1100" dirty="0" err="1">
                <a:solidFill>
                  <a:schemeClr val="bg1"/>
                </a:solidFill>
                <a:latin typeface="Monaco" pitchFamily="2" charset="0"/>
              </a:rPr>
              <a:t>playback.bash</a:t>
            </a:r>
            <a:endParaRPr lang="en-US" altLang="ja-JP" sz="1100" dirty="0">
              <a:solidFill>
                <a:schemeClr val="bg1"/>
              </a:solidFill>
              <a:latin typeface="Monaco" pitchFamily="2" charset="0"/>
            </a:endParaRPr>
          </a:p>
          <a:p>
            <a:r>
              <a:rPr lang="en-US" altLang="ja-JP" sz="1100" dirty="0">
                <a:solidFill>
                  <a:schemeClr val="bg1"/>
                </a:solidFill>
                <a:latin typeface="Monaco" pitchFamily="2" charset="0"/>
              </a:rPr>
              <a:t>├── remove-</a:t>
            </a:r>
            <a:r>
              <a:rPr lang="en-US" altLang="ja-JP" sz="1100" dirty="0" err="1">
                <a:solidFill>
                  <a:schemeClr val="bg1"/>
                </a:solidFill>
                <a:latin typeface="Monaco" pitchFamily="2" charset="0"/>
              </a:rPr>
              <a:t>images.bash</a:t>
            </a:r>
            <a:endParaRPr lang="en-US" altLang="ja-JP" sz="1100" dirty="0">
              <a:solidFill>
                <a:schemeClr val="bg1"/>
              </a:solidFill>
              <a:latin typeface="Monaco" pitchFamily="2" charset="0"/>
            </a:endParaRPr>
          </a:p>
          <a:p>
            <a:r>
              <a:rPr lang="en-US" altLang="ja-JP" sz="1100" dirty="0">
                <a:solidFill>
                  <a:schemeClr val="bg1"/>
                </a:solidFill>
                <a:latin typeface="Monaco" pitchFamily="2" charset="0"/>
              </a:rPr>
              <a:t>├── start-A-1.bash</a:t>
            </a:r>
          </a:p>
          <a:p>
            <a:r>
              <a:rPr lang="en-US" altLang="ja-JP" sz="1100" dirty="0">
                <a:solidFill>
                  <a:schemeClr val="bg1"/>
                </a:solidFill>
                <a:latin typeface="Monaco" pitchFamily="2" charset="0"/>
              </a:rPr>
              <a:t>├── start-A-2.bash</a:t>
            </a:r>
          </a:p>
          <a:p>
            <a:r>
              <a:rPr lang="en-US" altLang="ja-JP" sz="1100" dirty="0">
                <a:solidFill>
                  <a:schemeClr val="bg1"/>
                </a:solidFill>
                <a:latin typeface="Monaco" pitchFamily="2" charset="0"/>
              </a:rPr>
              <a:t>├── </a:t>
            </a:r>
            <a:r>
              <a:rPr lang="en-US" altLang="ja-JP" sz="1100" dirty="0" err="1">
                <a:solidFill>
                  <a:schemeClr val="bg1"/>
                </a:solidFill>
                <a:latin typeface="Monaco" pitchFamily="2" charset="0"/>
              </a:rPr>
              <a:t>stop.bash</a:t>
            </a:r>
            <a:endParaRPr lang="en-US" altLang="ja-JP" sz="1100" dirty="0">
              <a:solidFill>
                <a:schemeClr val="bg1"/>
              </a:solidFill>
              <a:latin typeface="Monaco" pitchFamily="2" charset="0"/>
            </a:endParaRPr>
          </a:p>
          <a:p>
            <a:r>
              <a:rPr lang="en-US" altLang="ja-JP" sz="1100" dirty="0">
                <a:solidFill>
                  <a:schemeClr val="bg1"/>
                </a:solidFill>
                <a:latin typeface="Monaco" pitchFamily="2" charset="0"/>
              </a:rPr>
              <a:t>└── </a:t>
            </a:r>
            <a:r>
              <a:rPr lang="en-US" altLang="ja-JP" sz="1100" dirty="0" err="1">
                <a:solidFill>
                  <a:schemeClr val="bg1"/>
                </a:solidFill>
                <a:latin typeface="Monaco" pitchFamily="2" charset="0"/>
              </a:rPr>
              <a:t>teardown.bash</a:t>
            </a:r>
            <a:endParaRPr lang="en-US" altLang="ja-JP" sz="1100" dirty="0">
              <a:solidFill>
                <a:schemeClr val="bg1"/>
              </a:solidFill>
              <a:effectLst/>
              <a:latin typeface="Monaco" pitchFamily="2" charset="0"/>
            </a:endParaRPr>
          </a:p>
        </p:txBody>
      </p: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676E5D97-382A-3747-BFCC-D961605C62A4}"/>
              </a:ext>
            </a:extLst>
          </p:cNvPr>
          <p:cNvCxnSpPr>
            <a:cxnSpLocks/>
          </p:cNvCxnSpPr>
          <p:nvPr/>
        </p:nvCxnSpPr>
        <p:spPr>
          <a:xfrm>
            <a:off x="2247544" y="3384135"/>
            <a:ext cx="5966570" cy="16237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42507932-AD11-794E-8B96-58D6C7632BB3}"/>
              </a:ext>
            </a:extLst>
          </p:cNvPr>
          <p:cNvSpPr txBox="1"/>
          <p:nvPr/>
        </p:nvSpPr>
        <p:spPr>
          <a:xfrm>
            <a:off x="8100902" y="6228966"/>
            <a:ext cx="13115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/>
              <a:t>※ </a:t>
            </a:r>
            <a:r>
              <a:rPr kumimoji="1" lang="ja-JP" altLang="en-US" sz="1400"/>
              <a:t>詳細は後述</a:t>
            </a:r>
          </a:p>
        </p:txBody>
      </p:sp>
    </p:spTree>
    <p:extLst>
      <p:ext uri="{BB962C8B-B14F-4D97-AF65-F5344CB8AC3E}">
        <p14:creationId xmlns:p14="http://schemas.microsoft.com/office/powerpoint/2010/main" val="26517972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7165CE7-CF81-6244-9326-323CDC41D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ja-JP" altLang="en-US"/>
              <a:t>コンテナの作成（ビルド）</a:t>
            </a:r>
            <a:r>
              <a:rPr kumimoji="1" lang="en-US" altLang="ja-JP" dirty="0"/>
              <a:t> 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1DE325D-5268-C341-966E-0096AB7486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ja-JP" altLang="en-US" sz="2000"/>
              <a:t>ビルド方法</a:t>
            </a:r>
            <a:endParaRPr kumimoji="1" lang="en-US" altLang="ja-JP" sz="2000" dirty="0"/>
          </a:p>
          <a:p>
            <a:pPr lvl="1"/>
            <a:r>
              <a:rPr lang="en-US" altLang="ja-JP" sz="1800" dirty="0"/>
              <a:t>docker build –f </a:t>
            </a:r>
            <a:r>
              <a:rPr lang="en-US" altLang="ja-JP" sz="1800" dirty="0" err="1"/>
              <a:t>Dockerfile</a:t>
            </a:r>
            <a:r>
              <a:rPr lang="en-US" altLang="ja-JP" sz="1800" dirty="0"/>
              <a:t> –t </a:t>
            </a:r>
            <a:r>
              <a:rPr lang="en-US" altLang="ja-JP" sz="1800" dirty="0" err="1"/>
              <a:t>cefore</a:t>
            </a:r>
            <a:r>
              <a:rPr lang="en-US" altLang="ja-JP" sz="1800" dirty="0"/>
              <a:t>/base</a:t>
            </a:r>
          </a:p>
          <a:p>
            <a:pPr lvl="1"/>
            <a:endParaRPr kumimoji="1" lang="ja-JP" altLang="en-US" sz="200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5AEB55F5-CB5C-3A48-8794-8DC22C3EA4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F6148-85E7-D04E-BCE7-AA55DEF7F0BF}" type="slidenum">
              <a:rPr kumimoji="1" lang="ja-JP" altLang="en-US" smtClean="0"/>
              <a:pPr/>
              <a:t>7</a:t>
            </a:fld>
            <a:endParaRPr kumimoji="1" lang="ja-JP" altLang="en-US"/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CACA3E66-DB97-5447-9067-B66B73E0D079}"/>
              </a:ext>
            </a:extLst>
          </p:cNvPr>
          <p:cNvSpPr/>
          <p:nvPr/>
        </p:nvSpPr>
        <p:spPr>
          <a:xfrm>
            <a:off x="445652" y="2797199"/>
            <a:ext cx="19672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err="1"/>
              <a:t>Dockerfile</a:t>
            </a:r>
            <a:r>
              <a:rPr lang="en-US" altLang="ja-JP" dirty="0"/>
              <a:t> </a:t>
            </a:r>
            <a:r>
              <a:rPr lang="ja-JP" altLang="en-US"/>
              <a:t>の内容</a:t>
            </a:r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15C32576-BCBD-9A4F-9E37-C3EAD5F3429F}"/>
              </a:ext>
            </a:extLst>
          </p:cNvPr>
          <p:cNvSpPr/>
          <p:nvPr/>
        </p:nvSpPr>
        <p:spPr>
          <a:xfrm>
            <a:off x="445652" y="3233745"/>
            <a:ext cx="5168935" cy="2679796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% cat base/</a:t>
            </a:r>
            <a:r>
              <a:rPr lang="en-US" altLang="ja-JP" sz="1200" dirty="0" err="1">
                <a:solidFill>
                  <a:srgbClr val="F2F2F2"/>
                </a:solidFill>
                <a:latin typeface="Monaco" pitchFamily="2" charset="0"/>
              </a:rPr>
              <a:t>Dockerfile</a:t>
            </a:r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   </a:t>
            </a:r>
          </a:p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FROM ubuntu:18.04</a:t>
            </a:r>
          </a:p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LABEL maintainer="</a:t>
            </a:r>
            <a:r>
              <a:rPr lang="en-US" altLang="ja-JP" sz="1200" dirty="0" err="1">
                <a:solidFill>
                  <a:srgbClr val="F2F2F2"/>
                </a:solidFill>
                <a:latin typeface="Monaco" pitchFamily="2" charset="0"/>
              </a:rPr>
              <a:t>hayamizu</a:t>
            </a:r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 &lt;</a:t>
            </a:r>
            <a:r>
              <a:rPr lang="en-US" altLang="ja-JP" sz="1200" dirty="0" err="1">
                <a:solidFill>
                  <a:srgbClr val="F2F2F2"/>
                </a:solidFill>
                <a:latin typeface="Monaco" pitchFamily="2" charset="0"/>
              </a:rPr>
              <a:t>hayamizu@nict.go.jp</a:t>
            </a:r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&gt;"</a:t>
            </a:r>
          </a:p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RUN </a:t>
            </a:r>
            <a:r>
              <a:rPr lang="en-US" altLang="ja-JP" sz="1200" dirty="0" err="1">
                <a:solidFill>
                  <a:srgbClr val="F2F2F2"/>
                </a:solidFill>
                <a:latin typeface="Monaco" pitchFamily="2" charset="0"/>
              </a:rPr>
              <a:t>mkdir</a:t>
            </a:r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 -p /</a:t>
            </a:r>
            <a:r>
              <a:rPr lang="en-US" altLang="ja-JP" sz="1200" dirty="0" err="1">
                <a:solidFill>
                  <a:srgbClr val="F2F2F2"/>
                </a:solidFill>
                <a:latin typeface="Monaco" pitchFamily="2" charset="0"/>
              </a:rPr>
              <a:t>cefore</a:t>
            </a:r>
            <a:endParaRPr lang="en-US" altLang="ja-JP" sz="1200" dirty="0">
              <a:solidFill>
                <a:srgbClr val="F2F2F2"/>
              </a:solidFill>
              <a:latin typeface="Monaco" pitchFamily="2" charset="0"/>
            </a:endParaRPr>
          </a:p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WORKDIR /</a:t>
            </a:r>
            <a:r>
              <a:rPr lang="en-US" altLang="ja-JP" sz="1200" dirty="0" err="1">
                <a:solidFill>
                  <a:srgbClr val="F2F2F2"/>
                </a:solidFill>
                <a:latin typeface="Monaco" pitchFamily="2" charset="0"/>
              </a:rPr>
              <a:t>cefore</a:t>
            </a:r>
            <a:endParaRPr lang="en-US" altLang="ja-JP" sz="1200" dirty="0">
              <a:solidFill>
                <a:srgbClr val="F2F2F2"/>
              </a:solidFill>
              <a:latin typeface="Monaco" pitchFamily="2" charset="0"/>
            </a:endParaRPr>
          </a:p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RUN apt update</a:t>
            </a:r>
          </a:p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RUN apt install -y git build-essential </a:t>
            </a:r>
            <a:r>
              <a:rPr lang="en-US" altLang="ja-JP" sz="1200" dirty="0" err="1">
                <a:solidFill>
                  <a:srgbClr val="F2F2F2"/>
                </a:solidFill>
                <a:latin typeface="Monaco" pitchFamily="2" charset="0"/>
              </a:rPr>
              <a:t>libssl</a:t>
            </a:r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-dev</a:t>
            </a:r>
          </a:p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RUN apt install -y </a:t>
            </a:r>
            <a:r>
              <a:rPr lang="en-US" altLang="ja-JP" sz="1200" dirty="0" err="1">
                <a:solidFill>
                  <a:srgbClr val="F2F2F2"/>
                </a:solidFill>
                <a:latin typeface="Monaco" pitchFamily="2" charset="0"/>
              </a:rPr>
              <a:t>automake</a:t>
            </a:r>
            <a:endParaRPr lang="en-US" altLang="ja-JP" sz="1200" dirty="0">
              <a:solidFill>
                <a:srgbClr val="F2F2F2"/>
              </a:solidFill>
              <a:latin typeface="Monaco" pitchFamily="2" charset="0"/>
            </a:endParaRPr>
          </a:p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RUN apt install -y </a:t>
            </a:r>
            <a:r>
              <a:rPr lang="en-US" altLang="ja-JP" sz="1200" dirty="0" err="1">
                <a:solidFill>
                  <a:srgbClr val="F2F2F2"/>
                </a:solidFill>
                <a:latin typeface="Monaco" pitchFamily="2" charset="0"/>
              </a:rPr>
              <a:t>iputils</a:t>
            </a:r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-ping net-tools </a:t>
            </a:r>
            <a:r>
              <a:rPr lang="en-US" altLang="ja-JP" sz="1200" dirty="0" err="1">
                <a:solidFill>
                  <a:srgbClr val="F2F2F2"/>
                </a:solidFill>
                <a:latin typeface="Monaco" pitchFamily="2" charset="0"/>
              </a:rPr>
              <a:t>tcpdump</a:t>
            </a:r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 </a:t>
            </a:r>
            <a:r>
              <a:rPr lang="en-US" altLang="ja-JP" sz="1200" dirty="0" err="1">
                <a:solidFill>
                  <a:srgbClr val="F2F2F2"/>
                </a:solidFill>
                <a:latin typeface="Monaco" pitchFamily="2" charset="0"/>
              </a:rPr>
              <a:t>ifstat</a:t>
            </a:r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 </a:t>
            </a:r>
            <a:r>
              <a:rPr lang="en-US" altLang="ja-JP" sz="1200" dirty="0" err="1">
                <a:solidFill>
                  <a:srgbClr val="F2F2F2"/>
                </a:solidFill>
                <a:latin typeface="Monaco" pitchFamily="2" charset="0"/>
              </a:rPr>
              <a:t>ffmpeg</a:t>
            </a:r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 emacs</a:t>
            </a:r>
          </a:p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RUN apt -y clean</a:t>
            </a:r>
          </a:p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RUN git clone https://</a:t>
            </a:r>
            <a:r>
              <a:rPr lang="en-US" altLang="ja-JP" sz="1200" dirty="0" err="1">
                <a:solidFill>
                  <a:srgbClr val="F2F2F2"/>
                </a:solidFill>
                <a:latin typeface="Monaco" pitchFamily="2" charset="0"/>
              </a:rPr>
              <a:t>github.com</a:t>
            </a:r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/</a:t>
            </a:r>
            <a:r>
              <a:rPr lang="en-US" altLang="ja-JP" sz="1200" dirty="0" err="1">
                <a:solidFill>
                  <a:srgbClr val="F2F2F2"/>
                </a:solidFill>
                <a:latin typeface="Monaco" pitchFamily="2" charset="0"/>
              </a:rPr>
              <a:t>cefore</a:t>
            </a:r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/</a:t>
            </a:r>
            <a:r>
              <a:rPr lang="en-US" altLang="ja-JP" sz="1200" dirty="0" err="1">
                <a:solidFill>
                  <a:srgbClr val="F2F2F2"/>
                </a:solidFill>
                <a:latin typeface="Monaco" pitchFamily="2" charset="0"/>
              </a:rPr>
              <a:t>cefore.git</a:t>
            </a:r>
            <a:endParaRPr lang="en-US" altLang="ja-JP" sz="1200" dirty="0">
              <a:solidFill>
                <a:srgbClr val="F2F2F2"/>
              </a:solidFill>
              <a:latin typeface="Monaco" pitchFamily="2" charset="0"/>
            </a:endParaRPr>
          </a:p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WORKDIR /</a:t>
            </a:r>
            <a:r>
              <a:rPr lang="en-US" altLang="ja-JP" sz="1200" dirty="0" err="1">
                <a:solidFill>
                  <a:srgbClr val="F2F2F2"/>
                </a:solidFill>
                <a:latin typeface="Monaco" pitchFamily="2" charset="0"/>
              </a:rPr>
              <a:t>cefore</a:t>
            </a:r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/</a:t>
            </a:r>
            <a:r>
              <a:rPr lang="en-US" altLang="ja-JP" sz="1200" dirty="0" err="1">
                <a:solidFill>
                  <a:srgbClr val="F2F2F2"/>
                </a:solidFill>
                <a:latin typeface="Monaco" pitchFamily="2" charset="0"/>
              </a:rPr>
              <a:t>runner_test</a:t>
            </a:r>
            <a:endParaRPr lang="en-US" altLang="ja-JP" sz="1200" dirty="0">
              <a:solidFill>
                <a:srgbClr val="F2F2F2"/>
              </a:solidFill>
              <a:latin typeface="Monaco" pitchFamily="2" charset="0"/>
            </a:endParaRPr>
          </a:p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RUN apt -y clean</a:t>
            </a:r>
            <a:endParaRPr lang="en-US" altLang="ja-JP" sz="1200" dirty="0">
              <a:solidFill>
                <a:srgbClr val="F2F2F2"/>
              </a:solidFill>
              <a:effectLst/>
              <a:latin typeface="Monaco" pitchFamily="2" charset="0"/>
            </a:endParaRPr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AEFC5033-03E4-4541-8A7B-D891BA97B7FF}"/>
              </a:ext>
            </a:extLst>
          </p:cNvPr>
          <p:cNvSpPr/>
          <p:nvPr/>
        </p:nvSpPr>
        <p:spPr>
          <a:xfrm>
            <a:off x="6007540" y="1910441"/>
            <a:ext cx="26468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/>
              <a:t>docker build </a:t>
            </a:r>
            <a:r>
              <a:rPr lang="ja-JP" altLang="en-US"/>
              <a:t>の実行画面</a:t>
            </a: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334ECB84-83EB-C442-9F79-14CE40658B0A}"/>
              </a:ext>
            </a:extLst>
          </p:cNvPr>
          <p:cNvSpPr/>
          <p:nvPr/>
        </p:nvSpPr>
        <p:spPr>
          <a:xfrm>
            <a:off x="10951266" y="62542"/>
            <a:ext cx="1152128" cy="216025"/>
          </a:xfrm>
          <a:prstGeom prst="rect">
            <a:avLst/>
          </a:prstGeom>
          <a:solidFill>
            <a:srgbClr val="9BBB59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600" b="0" i="0" u="none" strike="noStrike" kern="0" cap="none" spc="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メイリオ"/>
                <a:cs typeface="+mn-cs"/>
              </a:rPr>
              <a:t>Practice</a:t>
            </a:r>
            <a:endParaRPr kumimoji="0" lang="ja-JP" altLang="en-US" sz="1600" b="0" i="0" u="none" strike="noStrike" kern="0" cap="none" spc="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メイリオ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73449297-3AB1-9B4E-98B8-6D9D5B3B11D1}"/>
              </a:ext>
            </a:extLst>
          </p:cNvPr>
          <p:cNvSpPr txBox="1"/>
          <p:nvPr/>
        </p:nvSpPr>
        <p:spPr>
          <a:xfrm>
            <a:off x="7547780" y="332342"/>
            <a:ext cx="46442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rgbClr val="FF0000"/>
                </a:solidFill>
              </a:rPr>
              <a:t>※ </a:t>
            </a:r>
            <a:r>
              <a:rPr kumimoji="1" lang="ja-JP" altLang="en-US">
                <a:solidFill>
                  <a:srgbClr val="FF0000"/>
                </a:solidFill>
              </a:rPr>
              <a:t>時間を要するので先に</a:t>
            </a:r>
            <a:r>
              <a:rPr kumimoji="1" lang="en-US" altLang="ja-JP" dirty="0">
                <a:solidFill>
                  <a:srgbClr val="FF0000"/>
                </a:solidFill>
              </a:rPr>
              <a:t> ./</a:t>
            </a:r>
            <a:r>
              <a:rPr kumimoji="1" lang="en-US" altLang="ja-JP" dirty="0" err="1">
                <a:solidFill>
                  <a:srgbClr val="FF0000"/>
                </a:solidFill>
              </a:rPr>
              <a:t>build.bash</a:t>
            </a:r>
            <a:r>
              <a:rPr kumimoji="1" lang="en-US" altLang="ja-JP" dirty="0">
                <a:solidFill>
                  <a:srgbClr val="FF0000"/>
                </a:solidFill>
              </a:rPr>
              <a:t> </a:t>
            </a:r>
            <a:r>
              <a:rPr kumimoji="1" lang="ja-JP" altLang="en-US">
                <a:solidFill>
                  <a:srgbClr val="FF0000"/>
                </a:solidFill>
              </a:rPr>
              <a:t>を実行</a:t>
            </a:r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6B89CBDB-506C-AF4E-946E-CF3D2F59F2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7540" y="2279773"/>
            <a:ext cx="6095854" cy="4054485"/>
          </a:xfrm>
          <a:prstGeom prst="rect">
            <a:avLst/>
          </a:prstGeom>
        </p:spPr>
      </p:pic>
      <p:cxnSp>
        <p:nvCxnSpPr>
          <p:cNvPr id="18" name="直線矢印コネクタ 17">
            <a:extLst>
              <a:ext uri="{FF2B5EF4-FFF2-40B4-BE49-F238E27FC236}">
                <a16:creationId xmlns:a16="http://schemas.microsoft.com/office/drawing/2014/main" id="{6093BFDA-0810-984A-B417-D458943E1440}"/>
              </a:ext>
            </a:extLst>
          </p:cNvPr>
          <p:cNvCxnSpPr>
            <a:cxnSpLocks/>
          </p:cNvCxnSpPr>
          <p:nvPr/>
        </p:nvCxnSpPr>
        <p:spPr>
          <a:xfrm flipH="1" flipV="1">
            <a:off x="5094514" y="4500693"/>
            <a:ext cx="1001487" cy="661122"/>
          </a:xfrm>
          <a:prstGeom prst="straightConnector1">
            <a:avLst/>
          </a:prstGeom>
          <a:ln w="127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39325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46C0C3A-464C-3B4B-9CBF-1419210F8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ja-JP" altLang="en-US"/>
              <a:t>コンテナの起動</a:t>
            </a:r>
            <a:r>
              <a:rPr kumimoji="1" lang="en-US" altLang="ja-JP" dirty="0"/>
              <a:t> </a:t>
            </a:r>
            <a:r>
              <a:rPr lang="en-US" altLang="ja-JP" dirty="0"/>
              <a:t>&amp; </a:t>
            </a:r>
            <a:r>
              <a:rPr kumimoji="1" lang="ja-JP" altLang="en-US"/>
              <a:t>ログイン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83FB53E-096E-A043-A769-F6E9319EBC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ja-JP" altLang="en-US" sz="2000"/>
              <a:t>ビルドしたイメージの確認</a:t>
            </a:r>
            <a:endParaRPr lang="en-US" altLang="ja-JP" sz="2000" dirty="0"/>
          </a:p>
          <a:p>
            <a:endParaRPr lang="en-US" altLang="ja-JP" sz="2000" dirty="0"/>
          </a:p>
          <a:p>
            <a:pPr marL="0" indent="0">
              <a:buNone/>
            </a:pPr>
            <a:endParaRPr lang="en-US" altLang="ja-JP" sz="2000" dirty="0"/>
          </a:p>
          <a:p>
            <a:pPr marL="0" indent="0">
              <a:buNone/>
            </a:pPr>
            <a:endParaRPr lang="en-US" altLang="ja-JP" sz="2000" dirty="0"/>
          </a:p>
          <a:p>
            <a:endParaRPr lang="en-US" altLang="ja-JP" sz="2000" dirty="0"/>
          </a:p>
          <a:p>
            <a:r>
              <a:rPr lang="ja-JP" altLang="en-US" sz="2000"/>
              <a:t>コンテナの起動</a:t>
            </a:r>
            <a:endParaRPr lang="en-US" altLang="ja-JP" sz="2000" dirty="0"/>
          </a:p>
          <a:p>
            <a:endParaRPr lang="en-US" altLang="ja-JP" sz="2000" dirty="0"/>
          </a:p>
          <a:p>
            <a:endParaRPr lang="en-US" altLang="ja-JP" sz="2000" dirty="0"/>
          </a:p>
          <a:p>
            <a:r>
              <a:rPr lang="ja-JP" altLang="en-US" sz="2000"/>
              <a:t>コンテナへのログイン</a:t>
            </a:r>
            <a:r>
              <a:rPr lang="en-US" altLang="ja-JP" sz="2000" dirty="0"/>
              <a:t> = </a:t>
            </a:r>
            <a:r>
              <a:rPr lang="ja-JP" altLang="en-US" sz="2000"/>
              <a:t>別ターミナルで</a:t>
            </a:r>
            <a:r>
              <a:rPr lang="en-US" altLang="ja-JP" sz="2000" dirty="0"/>
              <a:t>bash</a:t>
            </a:r>
            <a:r>
              <a:rPr lang="ja-JP" altLang="en-US" sz="2000"/>
              <a:t>を実行（</a:t>
            </a:r>
            <a:r>
              <a:rPr lang="en-US" altLang="ja-JP" sz="2000" dirty="0"/>
              <a:t>exec</a:t>
            </a:r>
            <a:r>
              <a:rPr lang="ja-JP" altLang="en-US" sz="2000"/>
              <a:t>）</a:t>
            </a:r>
            <a:endParaRPr lang="en-US" altLang="ja-JP" sz="2000" dirty="0"/>
          </a:p>
          <a:p>
            <a:endParaRPr lang="en-US" altLang="ja-JP" sz="2000" dirty="0"/>
          </a:p>
          <a:p>
            <a:pPr marL="0" indent="0">
              <a:buNone/>
            </a:pPr>
            <a:endParaRPr lang="en-US" altLang="ja-JP" sz="2000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AA15731-5642-D948-AFF5-F5DA22842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F6148-85E7-D04E-BCE7-AA55DEF7F0BF}" type="slidenum">
              <a:rPr kumimoji="1" lang="ja-JP" altLang="en-US" smtClean="0"/>
              <a:pPr/>
              <a:t>8</a:t>
            </a:fld>
            <a:endParaRPr kumimoji="1"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9145CEFE-BEEB-E94A-B756-AA6B9DC3529F}"/>
              </a:ext>
            </a:extLst>
          </p:cNvPr>
          <p:cNvSpPr/>
          <p:nvPr/>
        </p:nvSpPr>
        <p:spPr>
          <a:xfrm>
            <a:off x="959540" y="1493837"/>
            <a:ext cx="6813847" cy="1200329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% docker images</a:t>
            </a:r>
          </a:p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REPOSITORY     TAG       IMAGE ID       CREATED          SIZE</a:t>
            </a:r>
          </a:p>
          <a:p>
            <a:r>
              <a:rPr lang="en-US" altLang="ja-JP" sz="1200" dirty="0" err="1">
                <a:solidFill>
                  <a:srgbClr val="F2F2F2"/>
                </a:solidFill>
                <a:latin typeface="Monaco" pitchFamily="2" charset="0"/>
              </a:rPr>
              <a:t>cefore</a:t>
            </a:r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/</a:t>
            </a:r>
            <a:r>
              <a:rPr lang="en-US" altLang="ja-JP" sz="1200" dirty="0" err="1">
                <a:solidFill>
                  <a:srgbClr val="F2F2F2"/>
                </a:solidFill>
                <a:latin typeface="Monaco" pitchFamily="2" charset="0"/>
              </a:rPr>
              <a:t>csmgr</a:t>
            </a:r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   latest    4c505f712521   12 minutes ago   885MB</a:t>
            </a:r>
          </a:p>
          <a:p>
            <a:r>
              <a:rPr lang="en-US" altLang="ja-JP" sz="1200" dirty="0" err="1">
                <a:solidFill>
                  <a:srgbClr val="F2F2F2"/>
                </a:solidFill>
                <a:latin typeface="Monaco" pitchFamily="2" charset="0"/>
              </a:rPr>
              <a:t>cefore</a:t>
            </a:r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/cache   latest    59ef9d12b859   12 minutes ago   881MB</a:t>
            </a:r>
          </a:p>
          <a:p>
            <a:r>
              <a:rPr lang="en-US" altLang="ja-JP" sz="1200" dirty="0" err="1">
                <a:solidFill>
                  <a:srgbClr val="F2F2F2"/>
                </a:solidFill>
                <a:latin typeface="Monaco" pitchFamily="2" charset="0"/>
              </a:rPr>
              <a:t>cefore</a:t>
            </a:r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/min     latest    935747e7cc84   12 minutes ago   881MB</a:t>
            </a:r>
          </a:p>
          <a:p>
            <a:r>
              <a:rPr lang="en-US" altLang="ja-JP" sz="1200" dirty="0" err="1">
                <a:solidFill>
                  <a:srgbClr val="F2F2F2"/>
                </a:solidFill>
                <a:latin typeface="Monaco" pitchFamily="2" charset="0"/>
              </a:rPr>
              <a:t>cefore</a:t>
            </a:r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/base    latest    3694f2af7dd7   13 minutes ago   873MB</a:t>
            </a:r>
            <a:endParaRPr lang="en-US" altLang="ja-JP" sz="1200" dirty="0">
              <a:solidFill>
                <a:srgbClr val="F2F2F2"/>
              </a:solidFill>
              <a:effectLst/>
              <a:latin typeface="Monaco" pitchFamily="2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38DA444F-CCC2-B64C-9092-49403EA57568}"/>
              </a:ext>
            </a:extLst>
          </p:cNvPr>
          <p:cNvSpPr/>
          <p:nvPr/>
        </p:nvSpPr>
        <p:spPr>
          <a:xfrm>
            <a:off x="959539" y="4902498"/>
            <a:ext cx="6813848" cy="461665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% docker exec -it consumer /bin/bash</a:t>
            </a:r>
          </a:p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root@7db7391ba03c:/</a:t>
            </a:r>
            <a:r>
              <a:rPr lang="en-US" altLang="ja-JP" sz="1200" dirty="0" err="1">
                <a:solidFill>
                  <a:srgbClr val="F2F2F2"/>
                </a:solidFill>
                <a:latin typeface="Monaco" pitchFamily="2" charset="0"/>
              </a:rPr>
              <a:t>cefore</a:t>
            </a:r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/</a:t>
            </a:r>
            <a:r>
              <a:rPr lang="en-US" altLang="ja-JP" sz="1200" dirty="0" err="1">
                <a:solidFill>
                  <a:srgbClr val="F2F2F2"/>
                </a:solidFill>
                <a:latin typeface="Monaco" pitchFamily="2" charset="0"/>
              </a:rPr>
              <a:t>runner_test</a:t>
            </a:r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#</a:t>
            </a:r>
            <a:endParaRPr lang="en-US" altLang="ja-JP" sz="1200" dirty="0">
              <a:solidFill>
                <a:srgbClr val="F2F2F2"/>
              </a:solidFill>
              <a:effectLst/>
              <a:latin typeface="Monaco" pitchFamily="2" charset="0"/>
            </a:endParaRPr>
          </a:p>
        </p:txBody>
      </p:sp>
      <p:grpSp>
        <p:nvGrpSpPr>
          <p:cNvPr id="12" name="グループ化 11">
            <a:extLst>
              <a:ext uri="{FF2B5EF4-FFF2-40B4-BE49-F238E27FC236}">
                <a16:creationId xmlns:a16="http://schemas.microsoft.com/office/drawing/2014/main" id="{6AA3B40E-4CDE-5745-839F-CEBC329DE5AA}"/>
              </a:ext>
            </a:extLst>
          </p:cNvPr>
          <p:cNvGrpSpPr/>
          <p:nvPr/>
        </p:nvGrpSpPr>
        <p:grpSpPr>
          <a:xfrm>
            <a:off x="1275639" y="5890854"/>
            <a:ext cx="10027783" cy="738664"/>
            <a:chOff x="1275639" y="5890854"/>
            <a:chExt cx="10027783" cy="738664"/>
          </a:xfrm>
        </p:grpSpPr>
        <p:pic>
          <p:nvPicPr>
            <p:cNvPr id="8" name="図 7" descr="挿絵, 記号 が含まれている画像&#10;&#10;自動的に生成された説明">
              <a:extLst>
                <a:ext uri="{FF2B5EF4-FFF2-40B4-BE49-F238E27FC236}">
                  <a16:creationId xmlns:a16="http://schemas.microsoft.com/office/drawing/2014/main" id="{622882BE-088F-C348-B308-10EC2167CC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5639" y="6021508"/>
              <a:ext cx="425777" cy="425777"/>
            </a:xfrm>
            <a:prstGeom prst="rect">
              <a:avLst/>
            </a:prstGeom>
          </p:spPr>
        </p:pic>
        <p:sp>
          <p:nvSpPr>
            <p:cNvPr id="9" name="テキスト ボックス 8">
              <a:extLst>
                <a:ext uri="{FF2B5EF4-FFF2-40B4-BE49-F238E27FC236}">
                  <a16:creationId xmlns:a16="http://schemas.microsoft.com/office/drawing/2014/main" id="{47974858-D567-8649-A7B7-49E0268B2A10}"/>
                </a:ext>
              </a:extLst>
            </p:cNvPr>
            <p:cNvSpPr txBox="1"/>
            <p:nvPr/>
          </p:nvSpPr>
          <p:spPr>
            <a:xfrm>
              <a:off x="1766316" y="5890854"/>
              <a:ext cx="953710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1400" dirty="0"/>
                <a:t>docker run </a:t>
              </a:r>
              <a:r>
                <a:rPr kumimoji="1" lang="ja-JP" altLang="en-US" sz="1400"/>
                <a:t>は、指定したコマンド</a:t>
              </a:r>
              <a:r>
                <a:rPr kumimoji="1" lang="en-US" altLang="ja-JP" sz="1400" dirty="0"/>
                <a:t> (</a:t>
              </a:r>
              <a:r>
                <a:rPr kumimoji="1" lang="ja-JP" altLang="en-US" sz="1400"/>
                <a:t>ここでは</a:t>
              </a:r>
              <a:r>
                <a:rPr kumimoji="1" lang="en-US" altLang="ja-JP" sz="1400" dirty="0"/>
                <a:t> /bin/bash) </a:t>
              </a:r>
              <a:r>
                <a:rPr kumimoji="1" lang="ja-JP" altLang="en-US" sz="1400"/>
                <a:t>を実行するために</a:t>
              </a:r>
              <a:r>
                <a:rPr kumimoji="1" lang="en-US" altLang="ja-JP" sz="1400" dirty="0"/>
                <a:t>docker</a:t>
              </a:r>
              <a:r>
                <a:rPr kumimoji="1" lang="ja-JP" altLang="en-US" sz="1400"/>
                <a:t>を起動するためのコマンドなので、</a:t>
              </a:r>
              <a:r>
                <a:rPr kumimoji="1" lang="en-US" altLang="ja-JP" sz="1400" dirty="0"/>
                <a:t>exit </a:t>
              </a:r>
              <a:r>
                <a:rPr kumimoji="1" lang="ja-JP" altLang="en-US" sz="1400"/>
                <a:t>して</a:t>
              </a:r>
              <a:r>
                <a:rPr kumimoji="1" lang="en-US" altLang="ja-JP" sz="1400" dirty="0"/>
                <a:t> bash shell </a:t>
              </a:r>
              <a:r>
                <a:rPr kumimoji="1" lang="ja-JP" altLang="en-US" sz="1400"/>
                <a:t>を抜けると</a:t>
              </a:r>
              <a:r>
                <a:rPr kumimoji="1" lang="en-US" altLang="ja-JP" sz="1400" dirty="0"/>
                <a:t> </a:t>
              </a:r>
              <a:r>
                <a:rPr kumimoji="1" lang="ja-JP" altLang="en-US" sz="1400"/>
                <a:t>当該</a:t>
              </a:r>
              <a:r>
                <a:rPr kumimoji="1" lang="en-US" altLang="ja-JP" sz="1400" dirty="0"/>
                <a:t> container </a:t>
              </a:r>
              <a:r>
                <a:rPr kumimoji="1" lang="ja-JP" altLang="en-US" sz="1400"/>
                <a:t>にはアクセスできなくなる（</a:t>
              </a:r>
              <a:r>
                <a:rPr kumimoji="1" lang="en-US" altLang="ja-JP" sz="1400" dirty="0"/>
                <a:t>STATUS = Exited (0)</a:t>
              </a:r>
              <a:r>
                <a:rPr kumimoji="1" lang="ja-JP" altLang="en-US" sz="1400"/>
                <a:t>になる）。その場合、</a:t>
              </a:r>
              <a:r>
                <a:rPr lang="en-US" altLang="ja-JP" sz="1400" dirty="0"/>
                <a:t> docker start 7db7391ba03c </a:t>
              </a:r>
              <a:r>
                <a:rPr lang="ja-JP" altLang="en-US" sz="1400"/>
                <a:t>（</a:t>
              </a:r>
              <a:r>
                <a:rPr lang="en-US" altLang="ja-JP" sz="1400" dirty="0"/>
                <a:t>CONTAINER ID</a:t>
              </a:r>
              <a:r>
                <a:rPr lang="ja-JP" altLang="en-US" sz="1400"/>
                <a:t>）する必要がある。</a:t>
              </a:r>
              <a:r>
                <a:rPr kumimoji="1" lang="ja-JP" altLang="en-US" sz="1400"/>
                <a:t>別ターミナルからログインするのが望ましい。</a:t>
              </a:r>
            </a:p>
          </p:txBody>
        </p:sp>
      </p:grp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4C191E18-E912-764D-9744-AD1E45A9147B}"/>
              </a:ext>
            </a:extLst>
          </p:cNvPr>
          <p:cNvSpPr/>
          <p:nvPr/>
        </p:nvSpPr>
        <p:spPr>
          <a:xfrm>
            <a:off x="959538" y="3590189"/>
            <a:ext cx="6813847" cy="461665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% docker run --name consumer -it IMAGE_ID /bin/bash</a:t>
            </a:r>
          </a:p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root@7db7391ba03c:/</a:t>
            </a:r>
            <a:r>
              <a:rPr lang="en-US" altLang="ja-JP" sz="1200" dirty="0" err="1">
                <a:solidFill>
                  <a:srgbClr val="F2F2F2"/>
                </a:solidFill>
                <a:latin typeface="Monaco" pitchFamily="2" charset="0"/>
              </a:rPr>
              <a:t>cefore</a:t>
            </a:r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/</a:t>
            </a:r>
            <a:r>
              <a:rPr lang="en-US" altLang="ja-JP" sz="1200" dirty="0" err="1">
                <a:solidFill>
                  <a:srgbClr val="F2F2F2"/>
                </a:solidFill>
                <a:latin typeface="Monaco" pitchFamily="2" charset="0"/>
              </a:rPr>
              <a:t>runner_test</a:t>
            </a:r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#</a:t>
            </a:r>
            <a:endParaRPr lang="en-US" altLang="ja-JP" sz="1200" dirty="0">
              <a:solidFill>
                <a:srgbClr val="F2F2F2"/>
              </a:solidFill>
              <a:effectLst/>
              <a:latin typeface="Monac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43723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A242ED5-36D0-D041-BA9A-FD01CB9145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ja-JP" altLang="en-US"/>
              <a:t>コンテナの停止</a:t>
            </a:r>
            <a:r>
              <a:rPr lang="en-US" altLang="ja-JP" dirty="0"/>
              <a:t> &amp; </a:t>
            </a:r>
            <a:r>
              <a:rPr lang="ja-JP" altLang="en-US"/>
              <a:t>削除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981262C-A5C1-D443-91E9-8FD8AF2549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8673" y="1012824"/>
            <a:ext cx="10515600" cy="5702823"/>
          </a:xfrm>
        </p:spPr>
        <p:txBody>
          <a:bodyPr>
            <a:normAutofit/>
          </a:bodyPr>
          <a:lstStyle/>
          <a:p>
            <a:r>
              <a:rPr lang="ja-JP" altLang="en-US" sz="2000"/>
              <a:t>コンテナの停止</a:t>
            </a:r>
            <a:endParaRPr lang="en-US" altLang="ja-JP" sz="2000" dirty="0"/>
          </a:p>
          <a:p>
            <a:endParaRPr lang="en-US" altLang="ja-JP" sz="2000" dirty="0"/>
          </a:p>
          <a:p>
            <a:pPr marL="383400" lvl="1" indent="0">
              <a:buNone/>
            </a:pPr>
            <a:endParaRPr lang="en-US" altLang="ja-JP" sz="2000" dirty="0"/>
          </a:p>
          <a:p>
            <a:pPr marL="0" indent="0">
              <a:buNone/>
            </a:pPr>
            <a:endParaRPr lang="en-US" altLang="ja-JP" sz="2000" dirty="0"/>
          </a:p>
          <a:p>
            <a:r>
              <a:rPr lang="ja-JP" altLang="en-US" sz="2000"/>
              <a:t>コンテナの削除</a:t>
            </a:r>
            <a:endParaRPr lang="en-US" altLang="ja-JP" sz="2000" dirty="0"/>
          </a:p>
          <a:p>
            <a:endParaRPr lang="en-US" altLang="ja-JP" sz="2000" dirty="0"/>
          </a:p>
          <a:p>
            <a:pPr marL="0" indent="0">
              <a:buNone/>
            </a:pPr>
            <a:endParaRPr lang="en-US" altLang="ja-JP" sz="2000" dirty="0"/>
          </a:p>
          <a:p>
            <a:r>
              <a:rPr lang="ja-JP" altLang="en-US" sz="2000"/>
              <a:t>コンテナイメージの削除</a:t>
            </a:r>
            <a:endParaRPr lang="en-US" altLang="ja-JP" sz="2000" dirty="0"/>
          </a:p>
          <a:p>
            <a:endParaRPr lang="en-US" altLang="ja-JP" sz="2000" dirty="0"/>
          </a:p>
          <a:p>
            <a:endParaRPr lang="en-US" altLang="ja-JP" sz="2000" dirty="0"/>
          </a:p>
          <a:p>
            <a:r>
              <a:rPr lang="ja-JP" altLang="en-US" sz="2000"/>
              <a:t>キャッシュデータも含めた全削除</a:t>
            </a:r>
            <a:endParaRPr lang="en-US" altLang="ja-JP" sz="2000" dirty="0"/>
          </a:p>
          <a:p>
            <a:endParaRPr lang="en-US" altLang="ja-JP" sz="2000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E9ABD590-8556-794E-B29F-C44AC64C9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F6148-85E7-D04E-BCE7-AA55DEF7F0BF}" type="slidenum">
              <a:rPr kumimoji="1" lang="ja-JP" altLang="en-US" smtClean="0"/>
              <a:pPr/>
              <a:t>9</a:t>
            </a:fld>
            <a:endParaRPr kumimoji="1"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1BD2D5B8-3169-984D-A2AF-EC48E31ADE40}"/>
              </a:ext>
            </a:extLst>
          </p:cNvPr>
          <p:cNvSpPr/>
          <p:nvPr/>
        </p:nvSpPr>
        <p:spPr>
          <a:xfrm>
            <a:off x="908170" y="3086730"/>
            <a:ext cx="6096000" cy="276999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% docker rm -f CONTAINER_ID</a:t>
            </a: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FFB5B71B-AB38-994D-8AB8-1E5B2E5B994E}"/>
              </a:ext>
            </a:extLst>
          </p:cNvPr>
          <p:cNvSpPr/>
          <p:nvPr/>
        </p:nvSpPr>
        <p:spPr>
          <a:xfrm>
            <a:off x="908169" y="1493837"/>
            <a:ext cx="6095999" cy="276999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root@5d731a71974f:/</a:t>
            </a:r>
            <a:r>
              <a:rPr lang="en-US" altLang="ja-JP" sz="1200" dirty="0" err="1">
                <a:solidFill>
                  <a:srgbClr val="F2F2F2"/>
                </a:solidFill>
                <a:latin typeface="Monaco" pitchFamily="2" charset="0"/>
              </a:rPr>
              <a:t>cefore</a:t>
            </a:r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/</a:t>
            </a:r>
            <a:r>
              <a:rPr lang="en-US" altLang="ja-JP" sz="1200" dirty="0" err="1">
                <a:solidFill>
                  <a:srgbClr val="F2F2F2"/>
                </a:solidFill>
                <a:latin typeface="Monaco" pitchFamily="2" charset="0"/>
              </a:rPr>
              <a:t>cefore</a:t>
            </a:r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# exit</a:t>
            </a:r>
            <a:endParaRPr lang="en-US" altLang="ja-JP" sz="1200" dirty="0">
              <a:solidFill>
                <a:srgbClr val="F2F2F2"/>
              </a:solidFill>
              <a:effectLst/>
              <a:latin typeface="Monaco" pitchFamily="2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C39BDA4F-8EDF-AC47-81D0-690723BCA994}"/>
              </a:ext>
            </a:extLst>
          </p:cNvPr>
          <p:cNvSpPr/>
          <p:nvPr/>
        </p:nvSpPr>
        <p:spPr>
          <a:xfrm>
            <a:off x="908168" y="2141442"/>
            <a:ext cx="6096000" cy="276999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% docker stop CONTAINER_ID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B9722103-9621-9540-BD1E-F1C046478550}"/>
              </a:ext>
            </a:extLst>
          </p:cNvPr>
          <p:cNvSpPr txBox="1"/>
          <p:nvPr/>
        </p:nvSpPr>
        <p:spPr>
          <a:xfrm>
            <a:off x="3452502" y="1776469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or</a:t>
            </a:r>
            <a:endParaRPr kumimoji="1" lang="ja-JP" altLang="en-US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BBCD848D-804F-0E4C-A5D7-C9173518DEDA}"/>
              </a:ext>
            </a:extLst>
          </p:cNvPr>
          <p:cNvSpPr/>
          <p:nvPr/>
        </p:nvSpPr>
        <p:spPr>
          <a:xfrm>
            <a:off x="908168" y="4439560"/>
            <a:ext cx="6096000" cy="276999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% docker </a:t>
            </a:r>
            <a:r>
              <a:rPr lang="en-US" altLang="ja-JP" sz="1200" dirty="0" err="1">
                <a:solidFill>
                  <a:srgbClr val="F2F2F2"/>
                </a:solidFill>
                <a:latin typeface="Monaco" pitchFamily="2" charset="0"/>
              </a:rPr>
              <a:t>rmi</a:t>
            </a:r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 IMAGE_ID</a:t>
            </a:r>
            <a:endParaRPr lang="en-US" altLang="ja-JP" sz="1200" dirty="0">
              <a:solidFill>
                <a:srgbClr val="F2F2F2"/>
              </a:solidFill>
              <a:effectLst/>
              <a:latin typeface="Monaco" pitchFamily="2" charset="0"/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EA68FCAF-1445-E047-96D5-1E34FF083795}"/>
              </a:ext>
            </a:extLst>
          </p:cNvPr>
          <p:cNvSpPr/>
          <p:nvPr/>
        </p:nvSpPr>
        <p:spPr>
          <a:xfrm>
            <a:off x="908168" y="5648948"/>
            <a:ext cx="6096000" cy="600164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r>
              <a:rPr lang="en-US" altLang="ja-JP" sz="1100" dirty="0">
                <a:solidFill>
                  <a:srgbClr val="F2F2F2"/>
                </a:solidFill>
                <a:latin typeface="Monaco" pitchFamily="2" charset="0"/>
              </a:rPr>
              <a:t>% docker builder prune   </a:t>
            </a:r>
          </a:p>
          <a:p>
            <a:r>
              <a:rPr lang="en-US" altLang="ja-JP" sz="1100" dirty="0">
                <a:solidFill>
                  <a:srgbClr val="F2F2F2"/>
                </a:solidFill>
                <a:latin typeface="Monaco" pitchFamily="2" charset="0"/>
              </a:rPr>
              <a:t>WARNING! This will remove all dangling build cache. Are you sure you want to continue? [y/N] y</a:t>
            </a:r>
            <a:endParaRPr lang="en-US" altLang="ja-JP" sz="1100" dirty="0">
              <a:solidFill>
                <a:srgbClr val="F2F2F2"/>
              </a:solidFill>
              <a:effectLst/>
              <a:latin typeface="Monac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31609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暖かみのある青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19351</TotalTime>
  <Words>3211</Words>
  <Application>Microsoft Macintosh PowerPoint</Application>
  <PresentationFormat>ワイド画面</PresentationFormat>
  <Paragraphs>587</Paragraphs>
  <Slides>26</Slides>
  <Notes>1</Notes>
  <HiddenSlides>2</HiddenSlides>
  <MMClips>0</MMClips>
  <ScaleCrop>false</ScaleCrop>
  <HeadingPairs>
    <vt:vector size="6" baseType="variant">
      <vt:variant>
        <vt:lpstr>使用されているフォント</vt:lpstr>
      </vt:variant>
      <vt:variant>
        <vt:i4>8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26</vt:i4>
      </vt:variant>
    </vt:vector>
  </HeadingPairs>
  <TitlesOfParts>
    <vt:vector size="35" baseType="lpstr">
      <vt:lpstr>.Hiragino Kaku Gothic Interface W3</vt:lpstr>
      <vt:lpstr>游ゴシック</vt:lpstr>
      <vt:lpstr>游明朝</vt:lpstr>
      <vt:lpstr>Arial</vt:lpstr>
      <vt:lpstr>Consolas</vt:lpstr>
      <vt:lpstr>Helvetica</vt:lpstr>
      <vt:lpstr>Monaco</vt:lpstr>
      <vt:lpstr>Segoe UI</vt:lpstr>
      <vt:lpstr>Office テーマ</vt:lpstr>
      <vt:lpstr>第19回ICN研究会ワークショップ  Cefore Hands-on Practice A:  Cefore/Docker を用いたマルチキャストストリーミング</vt:lpstr>
      <vt:lpstr>Contents</vt:lpstr>
      <vt:lpstr>Practice1: Cefore/Docker を用いたICNマルチキャストストリーミング</vt:lpstr>
      <vt:lpstr>Docker </vt:lpstr>
      <vt:lpstr>Cefore/Docker image のダウンロード</vt:lpstr>
      <vt:lpstr>サンプルコード（cefore/2021-hands-on）</vt:lpstr>
      <vt:lpstr>コンテナの作成（ビルド） </vt:lpstr>
      <vt:lpstr>コンテナの起動 &amp; ログイン</vt:lpstr>
      <vt:lpstr>コンテナの停止 &amp; 削除</vt:lpstr>
      <vt:lpstr>Docker Desktop によるコンテナ操作</vt:lpstr>
      <vt:lpstr>トラブルシューティング （macOS）</vt:lpstr>
      <vt:lpstr>トラブルシューティング （macOS）</vt:lpstr>
      <vt:lpstr>docker-compose による環境構築のすすめ1</vt:lpstr>
      <vt:lpstr>docker-compose による環境構築のすすめ2</vt:lpstr>
      <vt:lpstr>ソケットバッファサイズの調整</vt:lpstr>
      <vt:lpstr>cefore/2021-hands-on/practice-A の中身</vt:lpstr>
      <vt:lpstr>Practice A-1: グローバル通信</vt:lpstr>
      <vt:lpstr>Practice A-1（準備）</vt:lpstr>
      <vt:lpstr>Practice A-1（実行）</vt:lpstr>
      <vt:lpstr>Practice A-2: ローカル通信</vt:lpstr>
      <vt:lpstr>Practice A-2（準備）</vt:lpstr>
      <vt:lpstr>Practice A-2（準備）</vt:lpstr>
      <vt:lpstr>Practice A-2（実行）</vt:lpstr>
      <vt:lpstr>Practice A-3（試験）</vt:lpstr>
      <vt:lpstr>Practice A-1: グローバル通信</vt:lpstr>
      <vt:lpstr>Practice A-2: ローカル通信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subject/>
  <dc:creator>速水 祐作</dc:creator>
  <cp:keywords/>
  <dc:description/>
  <cp:lastModifiedBy>速水 祐作</cp:lastModifiedBy>
  <cp:revision>670</cp:revision>
  <cp:lastPrinted>2021-08-20T02:41:26Z</cp:lastPrinted>
  <dcterms:created xsi:type="dcterms:W3CDTF">2020-12-01T01:48:06Z</dcterms:created>
  <dcterms:modified xsi:type="dcterms:W3CDTF">2021-08-23T01:52:23Z</dcterms:modified>
  <cp:category/>
</cp:coreProperties>
</file>